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68" r:id="rId2"/>
    <p:sldId id="256" r:id="rId3"/>
    <p:sldId id="364" r:id="rId4"/>
    <p:sldId id="369" r:id="rId5"/>
    <p:sldId id="341" r:id="rId6"/>
    <p:sldId id="390" r:id="rId7"/>
    <p:sldId id="362" r:id="rId8"/>
    <p:sldId id="397" r:id="rId9"/>
    <p:sldId id="359" r:id="rId10"/>
    <p:sldId id="379" r:id="rId11"/>
    <p:sldId id="360" r:id="rId12"/>
    <p:sldId id="361" r:id="rId13"/>
    <p:sldId id="391" r:id="rId14"/>
    <p:sldId id="365" r:id="rId15"/>
    <p:sldId id="366" r:id="rId16"/>
    <p:sldId id="395" r:id="rId17"/>
    <p:sldId id="367" r:id="rId18"/>
    <p:sldId id="393" r:id="rId19"/>
    <p:sldId id="368" r:id="rId20"/>
    <p:sldId id="370" r:id="rId21"/>
    <p:sldId id="376" r:id="rId22"/>
    <p:sldId id="377" r:id="rId23"/>
    <p:sldId id="380" r:id="rId24"/>
    <p:sldId id="381" r:id="rId25"/>
    <p:sldId id="387" r:id="rId26"/>
    <p:sldId id="388" r:id="rId27"/>
    <p:sldId id="389" r:id="rId28"/>
    <p:sldId id="396" r:id="rId29"/>
    <p:sldId id="386" r:id="rId30"/>
    <p:sldId id="383" r:id="rId31"/>
    <p:sldId id="400" r:id="rId32"/>
    <p:sldId id="385" r:id="rId33"/>
    <p:sldId id="394" r:id="rId34"/>
    <p:sldId id="260" r:id="rId35"/>
    <p:sldId id="398" r:id="rId36"/>
  </p:sldIdLst>
  <p:sldSz cx="9144000" cy="6858000" type="screen4x3"/>
  <p:notesSz cx="7099300" cy="10234613"/>
  <p:defaultTextStyle>
    <a:defPPr>
      <a:defRPr lang="de-CH"/>
    </a:defPPr>
    <a:lvl1pPr algn="l" rtl="0" fontAlgn="base">
      <a:spcBef>
        <a:spcPct val="0"/>
      </a:spcBef>
      <a:spcAft>
        <a:spcPct val="0"/>
      </a:spcAft>
      <a:defRPr sz="2600" kern="120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p:defaultTextStyle>
  <p:extLst>
    <p:ext uri="{EFAFB233-063F-42B5-8137-9DF3F51BA10A}">
      <p15:sldGuideLst xmlns:p15="http://schemas.microsoft.com/office/powerpoint/2012/main">
        <p15:guide id="1" orient="horz" pos="709">
          <p15:clr>
            <a:srgbClr val="A4A3A4"/>
          </p15:clr>
        </p15:guide>
        <p15:guide id="2" orient="horz" pos="1162">
          <p15:clr>
            <a:srgbClr val="A4A3A4"/>
          </p15:clr>
        </p15:guide>
        <p15:guide id="3" orient="horz" pos="3203">
          <p15:clr>
            <a:srgbClr val="A4A3A4"/>
          </p15:clr>
        </p15:guide>
        <p15:guide id="4" orient="horz" pos="1842">
          <p15:clr>
            <a:srgbClr val="A4A3A4"/>
          </p15:clr>
        </p15:guide>
        <p15:guide id="5" pos="1020">
          <p15:clr>
            <a:srgbClr val="A4A3A4"/>
          </p15:clr>
        </p15:guide>
        <p15:guide id="6" pos="5556">
          <p15:clr>
            <a:srgbClr val="A4A3A4"/>
          </p15:clr>
        </p15:guide>
        <p15:guide id="7" pos="657">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CD4B"/>
    <a:srgbClr val="000000"/>
    <a:srgbClr val="2D9B6E"/>
    <a:srgbClr val="C3375A"/>
    <a:srgbClr val="0070B8"/>
    <a:srgbClr val="FFFFFF"/>
    <a:srgbClr val="EBD21E"/>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3386" autoAdjust="0"/>
    <p:restoredTop sz="80576" autoAdjust="0"/>
  </p:normalViewPr>
  <p:slideViewPr>
    <p:cSldViewPr>
      <p:cViewPr varScale="1">
        <p:scale>
          <a:sx n="92" d="100"/>
          <a:sy n="92" d="100"/>
        </p:scale>
        <p:origin x="2286" y="90"/>
      </p:cViewPr>
      <p:guideLst>
        <p:guide orient="horz" pos="709"/>
        <p:guide orient="horz" pos="1162"/>
        <p:guide orient="horz" pos="3203"/>
        <p:guide orient="horz" pos="1842"/>
        <p:guide pos="1020"/>
        <p:guide pos="5556"/>
        <p:guide pos="657"/>
      </p:guideLst>
    </p:cSldViewPr>
  </p:slideViewPr>
  <p:notesTextViewPr>
    <p:cViewPr>
      <p:scale>
        <a:sx n="3" d="2"/>
        <a:sy n="3" d="2"/>
      </p:scale>
      <p:origin x="0" y="0"/>
    </p:cViewPr>
  </p:notesTextViewPr>
  <p:sorterViewPr>
    <p:cViewPr>
      <p:scale>
        <a:sx n="100" d="100"/>
        <a:sy n="100" d="100"/>
      </p:scale>
      <p:origin x="0" y="0"/>
    </p:cViewPr>
  </p:sorterViewPr>
  <p:notesViewPr>
    <p:cSldViewPr>
      <p:cViewPr>
        <p:scale>
          <a:sx n="142" d="100"/>
          <a:sy n="142" d="100"/>
        </p:scale>
        <p:origin x="2544" y="-474"/>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1" y="0"/>
            <a:ext cx="3077137"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51" tIns="47375" rIns="94751" bIns="47375" numCol="1" anchor="t" anchorCtr="0" compatLnSpc="1">
            <a:prstTxWarp prst="textNoShape">
              <a:avLst/>
            </a:prstTxWarp>
          </a:bodyPr>
          <a:lstStyle>
            <a:lvl1pPr eaLnBrk="0" hangingPunct="0">
              <a:defRPr sz="1200"/>
            </a:lvl1pPr>
          </a:lstStyle>
          <a:p>
            <a:pPr>
              <a:defRPr/>
            </a:pPr>
            <a:endParaRPr lang="de-CH"/>
          </a:p>
        </p:txBody>
      </p:sp>
      <p:sp>
        <p:nvSpPr>
          <p:cNvPr id="39939" name="Rectangle 3"/>
          <p:cNvSpPr>
            <a:spLocks noGrp="1" noChangeArrowheads="1"/>
          </p:cNvSpPr>
          <p:nvPr>
            <p:ph type="dt" sz="quarter" idx="1"/>
          </p:nvPr>
        </p:nvSpPr>
        <p:spPr bwMode="auto">
          <a:xfrm>
            <a:off x="4020507" y="0"/>
            <a:ext cx="3077137"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51" tIns="47375" rIns="94751" bIns="47375" numCol="1" anchor="t" anchorCtr="0" compatLnSpc="1">
            <a:prstTxWarp prst="textNoShape">
              <a:avLst/>
            </a:prstTxWarp>
          </a:bodyPr>
          <a:lstStyle>
            <a:lvl1pPr algn="r" eaLnBrk="0" hangingPunct="0">
              <a:defRPr sz="1200"/>
            </a:lvl1pPr>
          </a:lstStyle>
          <a:p>
            <a:pPr>
              <a:defRPr/>
            </a:pPr>
            <a:fld id="{135F520F-F108-4F27-B0BF-AB57757ED8D2}" type="datetimeFigureOut">
              <a:rPr lang="de-CH"/>
              <a:pPr>
                <a:defRPr/>
              </a:pPr>
              <a:t>08.08.2022</a:t>
            </a:fld>
            <a:endParaRPr lang="de-CH" dirty="0"/>
          </a:p>
        </p:txBody>
      </p:sp>
      <p:sp>
        <p:nvSpPr>
          <p:cNvPr id="39940" name="Rectangle 4"/>
          <p:cNvSpPr>
            <a:spLocks noGrp="1" noChangeArrowheads="1"/>
          </p:cNvSpPr>
          <p:nvPr>
            <p:ph type="ftr" sz="quarter" idx="2"/>
          </p:nvPr>
        </p:nvSpPr>
        <p:spPr bwMode="auto">
          <a:xfrm>
            <a:off x="1" y="9720674"/>
            <a:ext cx="3077137" cy="51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51" tIns="47375" rIns="94751" bIns="47375" numCol="1" anchor="b" anchorCtr="0" compatLnSpc="1">
            <a:prstTxWarp prst="textNoShape">
              <a:avLst/>
            </a:prstTxWarp>
          </a:bodyPr>
          <a:lstStyle>
            <a:lvl1pPr eaLnBrk="0" hangingPunct="0">
              <a:defRPr sz="1200"/>
            </a:lvl1pPr>
          </a:lstStyle>
          <a:p>
            <a:pPr>
              <a:defRPr/>
            </a:pPr>
            <a:endParaRPr lang="de-CH"/>
          </a:p>
        </p:txBody>
      </p:sp>
      <p:sp>
        <p:nvSpPr>
          <p:cNvPr id="39941" name="Rectangle 5"/>
          <p:cNvSpPr>
            <a:spLocks noGrp="1" noChangeArrowheads="1"/>
          </p:cNvSpPr>
          <p:nvPr>
            <p:ph type="sldNum" sz="quarter" idx="3"/>
          </p:nvPr>
        </p:nvSpPr>
        <p:spPr bwMode="auto">
          <a:xfrm>
            <a:off x="4020507" y="9720674"/>
            <a:ext cx="3077137" cy="51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51" tIns="47375" rIns="94751" bIns="47375" numCol="1" anchor="b" anchorCtr="0" compatLnSpc="1">
            <a:prstTxWarp prst="textNoShape">
              <a:avLst/>
            </a:prstTxWarp>
          </a:bodyPr>
          <a:lstStyle>
            <a:lvl1pPr algn="r" eaLnBrk="0" hangingPunct="0">
              <a:defRPr sz="1200"/>
            </a:lvl1pPr>
          </a:lstStyle>
          <a:p>
            <a:pPr>
              <a:defRPr/>
            </a:pPr>
            <a:fld id="{86E4790F-3367-4575-9E27-270E5EC4C463}" type="slidenum">
              <a:rPr lang="de-CH"/>
              <a:pPr>
                <a:defRPr/>
              </a:pPr>
              <a:t>‹Nr.›</a:t>
            </a:fld>
            <a:endParaRPr lang="de-CH" dirty="0"/>
          </a:p>
        </p:txBody>
      </p:sp>
    </p:spTree>
    <p:extLst>
      <p:ext uri="{BB962C8B-B14F-4D97-AF65-F5344CB8AC3E}">
        <p14:creationId xmlns:p14="http://schemas.microsoft.com/office/powerpoint/2010/main" val="3345336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3077137" cy="512304"/>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defRPr sz="1200"/>
            </a:lvl1pPr>
          </a:lstStyle>
          <a:p>
            <a:pPr>
              <a:defRPr/>
            </a:pPr>
            <a:endParaRPr lang="de-CH"/>
          </a:p>
        </p:txBody>
      </p:sp>
      <p:sp>
        <p:nvSpPr>
          <p:cNvPr id="4099" name="Rectangle 3"/>
          <p:cNvSpPr>
            <a:spLocks noGrp="1" noChangeArrowheads="1"/>
          </p:cNvSpPr>
          <p:nvPr>
            <p:ph type="dt" idx="1"/>
          </p:nvPr>
        </p:nvSpPr>
        <p:spPr bwMode="auto">
          <a:xfrm>
            <a:off x="4020507" y="0"/>
            <a:ext cx="3077137" cy="512304"/>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lgn="r">
              <a:defRPr sz="1200"/>
            </a:lvl1pPr>
          </a:lstStyle>
          <a:p>
            <a:pPr>
              <a:defRPr/>
            </a:pPr>
            <a:endParaRPr lang="de-CH"/>
          </a:p>
        </p:txBody>
      </p:sp>
      <p:sp>
        <p:nvSpPr>
          <p:cNvPr id="50180"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709599" y="4861156"/>
            <a:ext cx="5680103" cy="4605821"/>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p>
            <a:pPr lvl="0"/>
            <a:r>
              <a:rPr lang="de-CH" noProof="0" dirty="0"/>
              <a:t>Textmasterformate durch Klicken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103" name="Rectangle 7"/>
          <p:cNvSpPr>
            <a:spLocks noGrp="1" noChangeArrowheads="1"/>
          </p:cNvSpPr>
          <p:nvPr>
            <p:ph type="sldNum" sz="quarter" idx="5"/>
          </p:nvPr>
        </p:nvSpPr>
        <p:spPr bwMode="auto">
          <a:xfrm>
            <a:off x="4020507" y="9720674"/>
            <a:ext cx="3077137" cy="512303"/>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algn="r">
              <a:defRPr sz="700"/>
            </a:lvl1pPr>
          </a:lstStyle>
          <a:p>
            <a:pPr>
              <a:defRPr/>
            </a:pPr>
            <a:fld id="{3EAE80AF-53CE-4230-874F-EE5A47F0A796}" type="slidenum">
              <a:rPr lang="de-CH"/>
              <a:pPr>
                <a:defRPr/>
              </a:pPr>
              <a:t>‹Nr.›</a:t>
            </a:fld>
            <a:endParaRPr lang="de-CH" dirty="0"/>
          </a:p>
        </p:txBody>
      </p:sp>
      <p:sp>
        <p:nvSpPr>
          <p:cNvPr id="52231" name="Textfeld 3"/>
          <p:cNvSpPr txBox="1">
            <a:spLocks noChangeArrowheads="1"/>
          </p:cNvSpPr>
          <p:nvPr/>
        </p:nvSpPr>
        <p:spPr bwMode="auto">
          <a:xfrm>
            <a:off x="608464" y="9997285"/>
            <a:ext cx="3083769" cy="206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5" rIns="94751" bIns="47375">
            <a:spAutoFit/>
          </a:bodyPr>
          <a:lstStyle>
            <a:lvl1pPr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eaLnBrk="1" hangingPunct="1">
              <a:defRPr/>
            </a:pPr>
            <a:r>
              <a:rPr lang="de-CH" altLang="de-DE" sz="700"/>
              <a:t>Präsentation der Übertrittskommission I</a:t>
            </a:r>
          </a:p>
        </p:txBody>
      </p:sp>
    </p:spTree>
    <p:extLst>
      <p:ext uri="{BB962C8B-B14F-4D97-AF65-F5344CB8AC3E}">
        <p14:creationId xmlns:p14="http://schemas.microsoft.com/office/powerpoint/2010/main" val="40975416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Arial Narrow" pitchFamily="34" charset="0"/>
        <a:ea typeface="+mn-ea"/>
        <a:cs typeface="Arial" charset="0"/>
      </a:defRPr>
    </a:lvl1pPr>
    <a:lvl2pPr marL="457200" algn="l" rtl="0" eaLnBrk="0" fontAlgn="base" hangingPunct="0">
      <a:spcBef>
        <a:spcPct val="30000"/>
      </a:spcBef>
      <a:spcAft>
        <a:spcPct val="0"/>
      </a:spcAft>
      <a:defRPr sz="1100" kern="1200">
        <a:solidFill>
          <a:schemeClr val="tx1"/>
        </a:solidFill>
        <a:latin typeface="Arial Narrow" pitchFamily="34" charset="0"/>
        <a:ea typeface="+mn-ea"/>
        <a:cs typeface="Arial" charset="0"/>
      </a:defRPr>
    </a:lvl2pPr>
    <a:lvl3pPr marL="914400" algn="l" rtl="0" eaLnBrk="0" fontAlgn="base" hangingPunct="0">
      <a:spcBef>
        <a:spcPct val="30000"/>
      </a:spcBef>
      <a:spcAft>
        <a:spcPct val="0"/>
      </a:spcAft>
      <a:defRPr sz="1100" kern="1200">
        <a:solidFill>
          <a:schemeClr val="tx1"/>
        </a:solidFill>
        <a:latin typeface="Arial Narrow" pitchFamily="34" charset="0"/>
        <a:ea typeface="+mn-ea"/>
        <a:cs typeface="Arial" charset="0"/>
      </a:defRPr>
    </a:lvl3pPr>
    <a:lvl4pPr marL="1371600" algn="l" rtl="0" eaLnBrk="0" fontAlgn="base" hangingPunct="0">
      <a:spcBef>
        <a:spcPct val="30000"/>
      </a:spcBef>
      <a:spcAft>
        <a:spcPct val="0"/>
      </a:spcAft>
      <a:defRPr sz="1100" kern="1200">
        <a:solidFill>
          <a:schemeClr val="tx1"/>
        </a:solidFill>
        <a:latin typeface="Arial Narrow" pitchFamily="34" charset="0"/>
        <a:ea typeface="+mn-ea"/>
        <a:cs typeface="Arial" charset="0"/>
      </a:defRPr>
    </a:lvl4pPr>
    <a:lvl5pPr marL="1828800" algn="l" rtl="0" eaLnBrk="0" fontAlgn="base" hangingPunct="0">
      <a:spcBef>
        <a:spcPct val="30000"/>
      </a:spcBef>
      <a:spcAft>
        <a:spcPct val="0"/>
      </a:spcAft>
      <a:defRPr sz="1100" kern="1200">
        <a:solidFill>
          <a:schemeClr val="tx1"/>
        </a:solidFill>
        <a:latin typeface="Arial Narrow"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a:ln/>
        </p:spPr>
      </p:sp>
      <p:sp>
        <p:nvSpPr>
          <p:cNvPr id="51203"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99EFF1DE-566A-4E79-8E1F-815721DA2E25}" type="slidenum">
              <a:rPr lang="de-CH" altLang="de-DE" sz="700"/>
              <a:pPr eaLnBrk="1" hangingPunct="1">
                <a:spcBef>
                  <a:spcPct val="0"/>
                </a:spcBef>
              </a:pPr>
              <a:t>1</a:t>
            </a:fld>
            <a:endParaRPr lang="de-CH" altLang="de-DE" sz="7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lienbildplatzhalter 1"/>
          <p:cNvSpPr>
            <a:spLocks noGrp="1" noRot="1" noChangeAspect="1" noTextEdit="1"/>
          </p:cNvSpPr>
          <p:nvPr>
            <p:ph type="sldImg"/>
          </p:nvPr>
        </p:nvSpPr>
        <p:spPr>
          <a:ln/>
        </p:spPr>
      </p:sp>
      <p:sp>
        <p:nvSpPr>
          <p:cNvPr id="38915" name="Notizenplatzhalter 2"/>
          <p:cNvSpPr>
            <a:spLocks noGrp="1"/>
          </p:cNvSpPr>
          <p:nvPr>
            <p:ph type="body" idx="1"/>
          </p:nvPr>
        </p:nvSpPr>
        <p:spPr>
          <a:xfrm>
            <a:off x="709599" y="4861154"/>
            <a:ext cx="5680103" cy="5081886"/>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Werkschule</a:t>
            </a:r>
          </a:p>
          <a:p>
            <a:pPr marL="177660" indent="-177660">
              <a:buFont typeface="Arial" pitchFamily="34" charset="0"/>
              <a:buChar char="•"/>
              <a:defRPr/>
            </a:pPr>
            <a:r>
              <a:rPr lang="de-DE" dirty="0"/>
              <a:t>Die Werkschule vertieft und erweitert die Grundausbildung und fördert die praktischen Anlagen.  Die Schülerinnen und Schüler werden durch schulische Heilpädagogen individuell begleitet.</a:t>
            </a:r>
          </a:p>
          <a:p>
            <a:pPr marL="177660" lvl="1" indent="-177660">
              <a:lnSpc>
                <a:spcPts val="1244"/>
              </a:lnSpc>
              <a:buFont typeface="Arial" pitchFamily="34" charset="0"/>
              <a:buChar char="•"/>
              <a:defRPr/>
            </a:pPr>
            <a:r>
              <a:rPr lang="de-DE" dirty="0"/>
              <a:t>Lernbehinderte Schülerinnen und Schüler in der </a:t>
            </a:r>
            <a:r>
              <a:rPr lang="de-DE" dirty="0" err="1"/>
              <a:t>KKbF</a:t>
            </a:r>
            <a:r>
              <a:rPr lang="de-DE" dirty="0"/>
              <a:t> oder integriert in die Regelklasse werden in der Regel der Werkschule zugewiesen. Bei Schülerinnen und Schülern der Regelklasse ohne Lernbehinderung entscheidet die Rektorin, der Rektor über eine Zuweisung in die Werkschule. Er entscheidet auf Antrag des Schulpsychologischen Dienstes in Zusammenarbeit mit den Eltern und der Lehrperson.</a:t>
            </a:r>
          </a:p>
          <a:p>
            <a:pPr>
              <a:buFont typeface="Arial" pitchFamily="34" charset="0"/>
              <a:buNone/>
              <a:defRPr/>
            </a:pPr>
            <a:r>
              <a:rPr lang="de-DE" b="1" u="sng" dirty="0"/>
              <a:t>Realschule</a:t>
            </a:r>
          </a:p>
          <a:p>
            <a:pPr>
              <a:defRPr/>
            </a:pPr>
            <a:r>
              <a:rPr lang="de-DE" dirty="0"/>
              <a:t>Die Realschule vertieft die Lerninhalte der Primarschule und erweitert diese. Sie bereitet auf eine Berufslehre vor. Sie geht betont von den Erfahrungen der Schülerinnen und Schüler aus. Bei der Behandlung theoretischer oder wissenschaftlicher Probleme im Unterricht stellt sie immer wieder den engen Bezug zu Alltagssituationen her.</a:t>
            </a:r>
          </a:p>
          <a:p>
            <a:pPr>
              <a:buFont typeface="Arial" pitchFamily="34" charset="0"/>
              <a:buNone/>
              <a:defRPr/>
            </a:pPr>
            <a:r>
              <a:rPr lang="de-DE" b="1" u="sng" dirty="0"/>
              <a:t>Sekundarschule</a:t>
            </a:r>
          </a:p>
          <a:p>
            <a:pPr>
              <a:defRPr/>
            </a:pPr>
            <a:r>
              <a:rPr lang="de-DE" dirty="0"/>
              <a:t>Die Sekundarschule bereitet die Schülerinnen und Schüler auf eine Berufslehre oder auf eine weitere schulische Ausbildung (bspw. kantonale Mittelschulen) vor. Sie verlangt bewegliches Denken, selbstständiges Arbeiten und ein gutes Abstraktionsvermögen.</a:t>
            </a:r>
          </a:p>
          <a:p>
            <a:pPr>
              <a:buFont typeface="Arial" pitchFamily="34" charset="0"/>
              <a:buNone/>
              <a:defRPr/>
            </a:pPr>
            <a:r>
              <a:rPr lang="de-DE" b="1" u="sng" dirty="0"/>
              <a:t>Gymnasium</a:t>
            </a:r>
          </a:p>
          <a:p>
            <a:pPr>
              <a:defRPr/>
            </a:pPr>
            <a:r>
              <a:rPr lang="de-DE" dirty="0"/>
              <a:t>Das Gymnasium Unterstufe richtet sich an leistungsstarke Schülerinnen und Schüler, welche in allen schulischen Begabungs- und Fähigkeitsbereichen überdurchschnittlichen Anforderungen genügen (Orientierungswert 5.2:</a:t>
            </a:r>
            <a:r>
              <a:rPr lang="de-DE" baseline="0" dirty="0"/>
              <a:t> 2. Semester 5. Klasse und 1. Semester 6. Klasse</a:t>
            </a:r>
            <a:r>
              <a:rPr lang="de-DE" dirty="0"/>
              <a:t>). Das Langzeitgymnasium bereitet auf die Hochschulreife bzw. die Studierfähigkeit vor. Es bietet keine spezifische Vorbereitung für die Berufswahl.</a:t>
            </a:r>
          </a:p>
          <a:p>
            <a:pPr>
              <a:buFont typeface="Arial" pitchFamily="34" charset="0"/>
              <a:buNone/>
              <a:defRPr/>
            </a:pPr>
            <a:endParaRPr lang="de-DE" dirty="0"/>
          </a:p>
          <a:p>
            <a:pPr>
              <a:buFont typeface="Arial" pitchFamily="34" charset="0"/>
              <a:buNone/>
              <a:defRPr/>
            </a:pPr>
            <a:r>
              <a:rPr lang="de-DE" dirty="0"/>
              <a:t>Beispielhafte Anforderungen der einzelnen Schularten sind den Folien zu entnehmen. </a:t>
            </a:r>
          </a:p>
        </p:txBody>
      </p:sp>
      <p:sp>
        <p:nvSpPr>
          <p:cNvPr id="6042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49B48D91-6B12-444B-BCFB-2251DBC025F1}" type="slidenum">
              <a:rPr lang="de-CH" altLang="de-DE" sz="700"/>
              <a:pPr eaLnBrk="1" hangingPunct="1">
                <a:spcBef>
                  <a:spcPct val="0"/>
                </a:spcBef>
              </a:pPr>
              <a:t>10</a:t>
            </a:fld>
            <a:endParaRPr lang="de-CH" altLang="de-DE" sz="7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CH" b="1" u="sng" dirty="0"/>
              <a:t>Gesamtbeurteilung</a:t>
            </a:r>
          </a:p>
          <a:p>
            <a:pPr marL="177660" indent="-177660">
              <a:buFont typeface="Arial" pitchFamily="34" charset="0"/>
              <a:buChar char="•"/>
              <a:defRPr/>
            </a:pPr>
            <a:r>
              <a:rPr lang="de-CH" dirty="0"/>
              <a:t>Der Zuweisungsentscheid basiert auf einer </a:t>
            </a:r>
            <a:r>
              <a:rPr lang="de-CH" b="1" dirty="0"/>
              <a:t>Gesamtbeurteilung</a:t>
            </a:r>
            <a:r>
              <a:rPr lang="de-CH" dirty="0"/>
              <a:t>. Es spielen sowohl die fachlichen Leistungen (inkl. methodische Kompetenzen) als auch die Leistungen im Bereich der überfachlichen Kompetenzen (personale und soziale Kompetenzen) eine Rolle. Ebenfalls berücksichtigt werden der Entwicklungsverlauf in der 5. Klasse und im 1. Sem. der 6. Klasse sowie die Neigungen und Interessen der Schülerin, des Schülers.</a:t>
            </a:r>
          </a:p>
          <a:p>
            <a:pPr marL="177660" indent="-177660">
              <a:buFont typeface="Arial" pitchFamily="34" charset="0"/>
              <a:buChar char="•"/>
              <a:defRPr/>
            </a:pPr>
            <a:r>
              <a:rPr lang="de-CH" dirty="0"/>
              <a:t>Für die Beurteilung der übertrittsrelevanten Fächer Mathematik, Deutsch, «Natur, Mensch, Gesellschaft» dienen das Zeugnis des 2. Sem. 5. Klasse sowie das Zeugnis des 1. Sem. 6. Klasse.</a:t>
            </a:r>
          </a:p>
          <a:p>
            <a:pPr marL="177660" indent="-177660">
              <a:buFont typeface="Arial" pitchFamily="34" charset="0"/>
              <a:buChar char="•"/>
              <a:defRPr/>
            </a:pPr>
            <a:r>
              <a:rPr lang="de-CH" dirty="0"/>
              <a:t>Beim Orientierungswert handelt es sich nicht um einen fixen Notendurchschnitt, welcher für die Zuweisung an eine Mittelschule gefordert ist, sondern um einen Notenwert, an welchem sich die zuweisenden Lehrpersonen orientieren. D. h., dass in der ganzheitlichen Betrachtung der Leistungen und der mutmasslichen Entwicklung der Schülerin/des Schülers der Notenwert gut begründet "übersteuert" werden kann. Hat eine </a:t>
            </a:r>
            <a:r>
              <a:rPr lang="de-CH" dirty="0" err="1"/>
              <a:t>Primarschülerin</a:t>
            </a:r>
            <a:r>
              <a:rPr lang="de-CH" dirty="0"/>
              <a:t> bzw. ein </a:t>
            </a:r>
            <a:r>
              <a:rPr lang="de-CH" dirty="0" err="1"/>
              <a:t>Primarschüler</a:t>
            </a:r>
            <a:r>
              <a:rPr lang="de-CH" dirty="0"/>
              <a:t> eine Durchschnittsnote von 5.17 so bedeutet das nicht zwingend, dass sie bzw. er nicht dem Langzeitgymnasium zugewiesen werden kann. Gleichermassen bedeutet eine Durchschnittsnote von 5.25 nicht zwingend eine Zuweisung ans Langzeitgymnasium. Massgeblich bleibt die Gesamtbetrachtung. Das erwartete Leistungsniveau wird mit der Nennung des Orientierungswerts aber expliziert.</a:t>
            </a:r>
          </a:p>
          <a:p>
            <a:pPr marL="177660" indent="-177660">
              <a:buFont typeface="Arial" pitchFamily="34" charset="0"/>
              <a:buChar char="•"/>
              <a:defRPr/>
            </a:pPr>
            <a:r>
              <a:rPr lang="de-CH" b="0" dirty="0"/>
              <a:t>Der Orientierungswert</a:t>
            </a:r>
            <a:r>
              <a:rPr lang="de-CH" b="0" baseline="0" dirty="0"/>
              <a:t> berechnet sich aus dem Durchschnitt der drei Zeugnisnoten in Deutsch, Mathematik sowie </a:t>
            </a:r>
            <a:r>
              <a:rPr lang="de-CH" dirty="0"/>
              <a:t>«Natur, Mensch, Gesellschaft» </a:t>
            </a:r>
            <a:r>
              <a:rPr lang="de-CH" b="0" baseline="0" dirty="0"/>
              <a:t>des 2. Semesters der 5. Klasse sowie des 1. Semesters der 6. Klasse. Die einzig möglichen Durchschnittswerte aus diesen beiden Semestern zwischen 5.0 und 5.5 sind demnach 5.08, 5.17, 5.25, 5.33 und 5.42.</a:t>
            </a:r>
            <a:endParaRPr lang="de-CH" b="0" dirty="0"/>
          </a:p>
          <a:p>
            <a:pPr marL="177660" indent="-177660">
              <a:buFont typeface="Arial" pitchFamily="34" charset="0"/>
              <a:buChar char="•"/>
              <a:defRPr/>
            </a:pPr>
            <a:r>
              <a:rPr lang="de-CH" dirty="0"/>
              <a:t>Zusätzlich werden die Zeugnisnoten von der 5. Klasse im 2. Semester und von der 6. Klasse im </a:t>
            </a:r>
            <a:br>
              <a:rPr lang="de-CH" dirty="0"/>
            </a:br>
            <a:r>
              <a:rPr lang="de-CH" dirty="0"/>
              <a:t>1. Semester bei Eintritt in das Langzeitgymnasium erhoben. </a:t>
            </a:r>
          </a:p>
          <a:p>
            <a:pPr>
              <a:buFont typeface="Arial" pitchFamily="34" charset="0"/>
              <a:buNone/>
              <a:defRPr/>
            </a:pPr>
            <a:endParaRPr lang="de-CH" dirty="0"/>
          </a:p>
        </p:txBody>
      </p:sp>
      <p:sp>
        <p:nvSpPr>
          <p:cNvPr id="61444"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25C15B05-2BE4-447A-9C25-078D230B3D7D}" type="slidenum">
              <a:rPr lang="de-CH" altLang="de-DE" sz="700"/>
              <a:pPr eaLnBrk="1" hangingPunct="1">
                <a:spcBef>
                  <a:spcPct val="0"/>
                </a:spcBef>
              </a:pPr>
              <a:t>11</a:t>
            </a:fld>
            <a:endParaRPr lang="de-CH" altLang="de-DE" sz="7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lienbildplatzhalter 1"/>
          <p:cNvSpPr>
            <a:spLocks noGrp="1" noRot="1" noChangeAspect="1" noTextEdit="1"/>
          </p:cNvSpPr>
          <p:nvPr>
            <p:ph type="sldImg"/>
          </p:nvPr>
        </p:nvSpPr>
        <p:spPr>
          <a:ln/>
        </p:spPr>
      </p:sp>
      <p:sp>
        <p:nvSpPr>
          <p:cNvPr id="40963"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Alle Kompetenzen</a:t>
            </a:r>
          </a:p>
          <a:p>
            <a:pPr>
              <a:defRPr/>
            </a:pPr>
            <a:r>
              <a:rPr lang="de-DE" dirty="0"/>
              <a:t>Bei der Gesamtbeurteilung werden alle Kompetenzen mit einbezogen.</a:t>
            </a:r>
          </a:p>
          <a:p>
            <a:pPr>
              <a:defRPr/>
            </a:pPr>
            <a:r>
              <a:rPr lang="de-DE" b="1" u="sng" dirty="0"/>
              <a:t>Keinen Orientierungswert für die Zuweisung in die Werk-, Real- und Sekundarschule</a:t>
            </a:r>
          </a:p>
          <a:p>
            <a:pPr>
              <a:defRPr/>
            </a:pPr>
            <a:r>
              <a:rPr lang="de-DE" dirty="0"/>
              <a:t>Es gibt keine Orientierungswerte, was die Zeugnisnoten in Deutsch, Mathematik und </a:t>
            </a:r>
            <a:r>
              <a:rPr lang="de-CH" dirty="0"/>
              <a:t>«Natur, Mensch, Gesellschaft»</a:t>
            </a:r>
            <a:r>
              <a:rPr lang="de-DE" dirty="0"/>
              <a:t> in den beiden Semestern (2. Sem. 5 Kl. und 1. Sem. 6. Kl.) anbelangt für die Zuweisung in die Schularten Werkschule, Realschule und Sekundarschule. Das Leistungsniveau in den fachlichen Kompetenzen (inkl. methodische Kompetenzen) ist folgendermassen beschrieben: </a:t>
            </a:r>
            <a:br>
              <a:rPr lang="de-DE" dirty="0"/>
            </a:br>
            <a:r>
              <a:rPr lang="de-DE" dirty="0"/>
              <a:t>Für eine Zuweisung in die Sekundarschule ist ein gutes Leistungsniveau, für eine Zuweisung in die Realschule ein genügendes Leistungsniveau gefordert.</a:t>
            </a:r>
          </a:p>
          <a:p>
            <a:pPr>
              <a:defRPr/>
            </a:pPr>
            <a:r>
              <a:rPr lang="de-DE" b="1" u="sng" dirty="0"/>
              <a:t>Bedeutung der Leistungsentwicklung</a:t>
            </a:r>
          </a:p>
          <a:p>
            <a:pPr marL="177660" indent="-177660">
              <a:buFont typeface="Arial" pitchFamily="34" charset="0"/>
              <a:buChar char="•"/>
              <a:defRPr/>
            </a:pPr>
            <a:r>
              <a:rPr lang="de-DE" dirty="0"/>
              <a:t>Weisen zwei Schülerinnen und Schüler eine Durchschnittsnote in Deutsch, Mathematik und </a:t>
            </a:r>
            <a:r>
              <a:rPr lang="de-CH" dirty="0"/>
              <a:t>«Natur, Mensch, Gesellschaft» </a:t>
            </a:r>
            <a:r>
              <a:rPr lang="de-DE" dirty="0"/>
              <a:t>in den beiden relevanten Semestern von 4.58 aus, könnte dies zwei unterschiedliche Zuweisungen zur Folge haben. Die Beurteilung der fachlichen Kompetenzen im Zeugnis muss differenziert und im Kontext betrachtet werden. Im ersten Fall ist ein starker Leistungsabfall erkennbar. Eine solche Leistungsentwicklung spricht gegen eine Zuweisung in die höhere Schulart, in diesem Falle insofern nicht für eine Zuweisung in die Sekundarschule. In der 6. Klasse zeigt die Schülerin, der Schüler ein Leistungsniveau, das der Realschule entspricht. </a:t>
            </a:r>
          </a:p>
          <a:p>
            <a:pPr marL="177660" indent="-177660">
              <a:buFont typeface="Arial" pitchFamily="34" charset="0"/>
              <a:buChar char="•"/>
              <a:defRPr/>
            </a:pPr>
            <a:r>
              <a:rPr lang="de-DE" dirty="0"/>
              <a:t>Im zweiten Fall ist eine starke Leistungssteigerung ersichtlich. Diese wird auf die mutmasslich zukünftige Entwicklung positiv übertragen. Aus diesem Grunde kann davon ausgegangen werden, dass die Schülerin, der Schüler die Anforderungen der Sekundarschule erfüllen wird. Daher spricht diese Entwicklung eher für eine Zuweisung in die Sekundarschule.</a:t>
            </a:r>
          </a:p>
          <a:p>
            <a:pPr>
              <a:defRPr/>
            </a:pPr>
            <a:endParaRPr lang="de-DE" dirty="0"/>
          </a:p>
        </p:txBody>
      </p:sp>
      <p:sp>
        <p:nvSpPr>
          <p:cNvPr id="6246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4E8F3486-0AB4-4EE2-BC31-5030696EDDE5}" type="slidenum">
              <a:rPr lang="de-CH" altLang="de-DE" sz="700"/>
              <a:pPr eaLnBrk="1" hangingPunct="1">
                <a:spcBef>
                  <a:spcPct val="0"/>
                </a:spcBef>
              </a:pPr>
              <a:t>12</a:t>
            </a:fld>
            <a:endParaRPr lang="de-CH" altLang="de-DE" sz="7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a:ln/>
        </p:spPr>
      </p:sp>
      <p:sp>
        <p:nvSpPr>
          <p:cNvPr id="6349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Die Lehrperson beurteilt im Schulalltag die Schülerinnen und Schüler in allen Kompetenzen. Die Lernziele, die es zu erreichen gilt, sind den Beobachtungs- und Beurteilungsunterlagen zu entnehmen. Aufgrund dieser Beurteilung findet im 2. Semester der 5. Klasse ein Orientierungsgespräch statt. An diesem Gespräch wird die Lehrperson in Berücksichtigung der Standortbestimmung auch eine Aussage über die prognostische Beurteilung, d. h. über die Zuweisung in eine Schulart der Sekundarstufe I, machen (s. Rückseite der Beobachtungs- und Beurteilungsunterlagen der 5. Klasse). Sofern sich an dieser Aussicht im ersten Semester der 6. Klasse etwas ändern sollte, insbesondere wenn ein Leistungsabfall festgestellt wird, wird die Lehrperson ein zweites Orientierungsgespräch einberufen. Dieses findet in der Regel Ende Oktober oder im November statt. </a:t>
            </a:r>
          </a:p>
          <a:p>
            <a:r>
              <a:rPr lang="de-DE" altLang="de-DE" dirty="0"/>
              <a:t>Im Zuweisungsgespräch, welches bis spätestens 14. März geführt wird, wird die Zuweisung eine Schulart der Sekundarstufe I beschlossen. Die Entscheide werden bis 15. März der Rektorin, dem Rektor übergeben. Sofern sich Erziehungsberechtigte und Lehrperson nicht einigen können, ist ab diesem Zeitpunkt die kantonale Übertrittskommission I für die Zuweisung zuständig. </a:t>
            </a:r>
          </a:p>
        </p:txBody>
      </p:sp>
      <p:sp>
        <p:nvSpPr>
          <p:cNvPr id="63492"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8B6048CF-87C6-418D-84CC-FBE03476B767}" type="slidenum">
              <a:rPr lang="de-CH" altLang="de-DE" sz="700"/>
              <a:pPr eaLnBrk="1" hangingPunct="1">
                <a:spcBef>
                  <a:spcPct val="0"/>
                </a:spcBef>
              </a:pPr>
              <a:t>13</a:t>
            </a:fld>
            <a:endParaRPr lang="de-CH" altLang="de-DE" sz="7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a:ln/>
        </p:spPr>
      </p:sp>
      <p:sp>
        <p:nvSpPr>
          <p:cNvPr id="36867"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Einleitende Worte</a:t>
            </a:r>
          </a:p>
          <a:p>
            <a:pPr marL="177660" indent="-177660">
              <a:buFont typeface="Arial" pitchFamily="34" charset="0"/>
              <a:buChar char="•"/>
              <a:defRPr/>
            </a:pPr>
            <a:r>
              <a:rPr lang="de-DE" dirty="0"/>
              <a:t>Im Übertrittsverfahren gibt es verschiedene Blickwinkel, verschiedene Sichtweisen. Erziehungsberechtigte beurteilen ihr Kind aus der Perspektive ihrer persönlichen Erfahrungen mit dem Kind in der Freizeit, wobei das Umfeld das Zuhause, die Familie, der Freundeskreis oder die Nachbarschaft darstellt. Die Lehrperson beurteilt das Kind aus der Perspektive des schulischen Umfelds mit einem fokussierten Blick auf das ganzheitliche Lernen. Beide Perspektiven sind wichtig und von Bedeutung. Optimal ist, wenn beide Perspektiven nachvollzogen werden können bzw. wenn sie sich ergänzen, bestätigen, bereichern und so zu einer gemeinsamen Entscheidung im Übertrittsverfahren führen. Weniger zielführend ist es, wenn bei unterschiedlichen Wahrnehmungen nur die eigene Perspektive als die richtige empfunden wird. </a:t>
            </a:r>
          </a:p>
          <a:p>
            <a:pPr marL="177660" indent="-177660">
              <a:buFont typeface="Arial" pitchFamily="34" charset="0"/>
              <a:buChar char="•"/>
              <a:defRPr/>
            </a:pPr>
            <a:r>
              <a:rPr lang="de-DE" dirty="0"/>
              <a:t>Je nach dem wie Sie dieses Bild betrachten, erkennen Sie ein Gesicht oder das Wort "</a:t>
            </a:r>
            <a:r>
              <a:rPr lang="de-DE" dirty="0" err="1"/>
              <a:t>Liar</a:t>
            </a:r>
            <a:r>
              <a:rPr lang="de-DE" dirty="0"/>
              <a:t>". </a:t>
            </a:r>
          </a:p>
        </p:txBody>
      </p:sp>
      <p:sp>
        <p:nvSpPr>
          <p:cNvPr id="64516"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56A43E3D-2BC6-42DA-BB83-3CB23ECB2F49}" type="slidenum">
              <a:rPr lang="de-CH" altLang="de-DE" sz="700"/>
              <a:pPr eaLnBrk="1" hangingPunct="1">
                <a:spcBef>
                  <a:spcPct val="0"/>
                </a:spcBef>
              </a:pPr>
              <a:t>14</a:t>
            </a:fld>
            <a:endParaRPr lang="de-CH" altLang="de-DE" sz="7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lienbildplatzhalter 1"/>
          <p:cNvSpPr>
            <a:spLocks noGrp="1" noRot="1" noChangeAspect="1" noTextEdit="1"/>
          </p:cNvSpPr>
          <p:nvPr>
            <p:ph type="sldImg"/>
          </p:nvPr>
        </p:nvSpPr>
        <p:spPr>
          <a:ln/>
        </p:spPr>
      </p:sp>
      <p:sp>
        <p:nvSpPr>
          <p:cNvPr id="3" name="Notizenplatzhalter 2"/>
          <p:cNvSpPr>
            <a:spLocks noGrp="1"/>
          </p:cNvSpPr>
          <p:nvPr>
            <p:ph type="body" idx="1"/>
          </p:nvPr>
        </p:nvSpPr>
        <p:spPr>
          <a:xfrm>
            <a:off x="709599" y="4861155"/>
            <a:ext cx="5680103" cy="5082117"/>
          </a:xfrm>
        </p:spPr>
        <p:txBody>
          <a:bodyPr/>
          <a:lstStyle/>
          <a:p>
            <a:pPr>
              <a:defRPr/>
            </a:pPr>
            <a:r>
              <a:rPr lang="de-CH" b="1" u="sng" dirty="0"/>
              <a:t>Ziel</a:t>
            </a:r>
          </a:p>
          <a:p>
            <a:pPr marL="177660" indent="-177660">
              <a:buFont typeface="Arial" pitchFamily="34" charset="0"/>
              <a:buChar char="•"/>
              <a:defRPr/>
            </a:pPr>
            <a:r>
              <a:rPr lang="de-CH" dirty="0"/>
              <a:t>Im Orientierungsgespräch orientiert die Lehrperson über die Leistungsanforderungen und -erfüllung, den Lernfortschritt und die Leistungsentwicklung der Schülerin, des Schülers in allen Kompetenzen. Es wird zudem aufgrund der aktuellen Beurteilung ein Blick in die Zukunft gerichtet. Dabei zeigt die Lehrperson auf, welche Übertrittsmöglichkeiten aufgrund der aktuellen Standortbestimmung offen stehen.</a:t>
            </a:r>
          </a:p>
          <a:p>
            <a:pPr marL="177660" indent="-177660">
              <a:buFont typeface="Arial" pitchFamily="34" charset="0"/>
              <a:buChar char="•"/>
              <a:defRPr/>
            </a:pPr>
            <a:r>
              <a:rPr lang="de-CH" dirty="0"/>
              <a:t>Wird zwischen dem Leistungspotenzial und den tatsächlich erbrachten Leistungen der Schülerin, des Schülers eine Diskrepanz festgestellt, zeigt die Lehrperson Entwicklungs- bzw. Fördermassnahmen auf. </a:t>
            </a:r>
          </a:p>
          <a:p>
            <a:pPr marL="177660" indent="-177660">
              <a:buFont typeface="Arial" pitchFamily="34" charset="0"/>
              <a:buChar char="•"/>
              <a:defRPr/>
            </a:pPr>
            <a:r>
              <a:rPr lang="de-CH" dirty="0"/>
              <a:t>Unterscheiden sich die Vorstellungen der Erziehungsberechtigten und des Kindes von den Möglichkeiten, welche die Lehrperson aufzeigt, zeigt die Lehrperson auf, was verbessert und erreicht werden muss, um das angestrebte Ziel erreichen zu können.</a:t>
            </a:r>
          </a:p>
          <a:p>
            <a:pPr>
              <a:buFont typeface="Arial" pitchFamily="34" charset="0"/>
              <a:buNone/>
              <a:defRPr/>
            </a:pPr>
            <a:r>
              <a:rPr lang="de-CH" b="1" u="sng" dirty="0"/>
              <a:t>Teilnahme</a:t>
            </a:r>
          </a:p>
          <a:p>
            <a:pPr>
              <a:defRPr/>
            </a:pPr>
            <a:r>
              <a:rPr lang="de-CH" dirty="0"/>
              <a:t>Am Orientierungsgespräch ist neben den Erziehungsberechtigten die Schülerin, der Schüler dabei. Das Gespräch wird von der Lehrperson geleitet. Begleitpersonen nehmen nur unter gegenseitiger Vorankündigung und im gegenseitigen Einverständnis am Gespräch teil. </a:t>
            </a:r>
          </a:p>
          <a:p>
            <a:pPr>
              <a:buFont typeface="Arial" pitchFamily="34" charset="0"/>
              <a:buNone/>
              <a:defRPr/>
            </a:pPr>
            <a:r>
              <a:rPr lang="de-CH" b="1" u="sng" dirty="0"/>
              <a:t>Zeitpunkt</a:t>
            </a:r>
          </a:p>
          <a:p>
            <a:pPr marL="177660" indent="-177660">
              <a:buFont typeface="Arial" pitchFamily="34" charset="0"/>
              <a:buChar char="•"/>
              <a:defRPr/>
            </a:pPr>
            <a:r>
              <a:rPr lang="de-CH" dirty="0"/>
              <a:t>Die Lehrperson lädt zum Orientierungsgespräch ein.</a:t>
            </a:r>
          </a:p>
          <a:p>
            <a:pPr marL="177660" indent="-177660">
              <a:buFont typeface="Arial" pitchFamily="34" charset="0"/>
              <a:buChar char="•"/>
              <a:defRPr/>
            </a:pPr>
            <a:r>
              <a:rPr lang="de-CH" dirty="0"/>
              <a:t>Das Orientierungsgespräch findet im 2. Semester der 5. Klasse statt.</a:t>
            </a:r>
          </a:p>
          <a:p>
            <a:pPr>
              <a:buFont typeface="Arial" pitchFamily="34" charset="0"/>
              <a:buNone/>
              <a:defRPr/>
            </a:pPr>
            <a:r>
              <a:rPr lang="de-CH" b="1" u="sng" dirty="0"/>
              <a:t>2. Orientierungsgespräch im 1. Semester 6. Klasse</a:t>
            </a:r>
          </a:p>
          <a:p>
            <a:pPr marL="177660" indent="-177660">
              <a:buFont typeface="Arial" pitchFamily="34" charset="0"/>
              <a:buChar char="•"/>
              <a:defRPr/>
            </a:pPr>
            <a:r>
              <a:rPr lang="de-CH" dirty="0"/>
              <a:t>Ändert sich die Leistungen der Schülerin, des Schülers nach dem 1. Orientierungsgespräch markant, sodass das gewünschte und kommunizierte Ziel nicht erreicht werden kann, lädt die Lehrperson zu einem 2. Orientierungsgespräch ein.</a:t>
            </a:r>
          </a:p>
          <a:p>
            <a:pPr marL="177660" indent="-177660">
              <a:buFont typeface="Arial" pitchFamily="34" charset="0"/>
              <a:buChar char="•"/>
              <a:defRPr/>
            </a:pPr>
            <a:r>
              <a:rPr lang="de-CH" dirty="0"/>
              <a:t>Das 2. Orientierungsgespräch wird terminlich derart angesetzt, dass die Schülerin, der Schüler noch Verbesserungsmöglichkeiten hat (vorteilhaft Ende Oktober, November)</a:t>
            </a:r>
          </a:p>
          <a:p>
            <a:pPr>
              <a:buFont typeface="Arial" pitchFamily="34" charset="0"/>
              <a:buNone/>
              <a:defRPr/>
            </a:pPr>
            <a:endParaRPr lang="de-CH" dirty="0"/>
          </a:p>
        </p:txBody>
      </p:sp>
      <p:sp>
        <p:nvSpPr>
          <p:cNvPr id="6554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85609A87-4968-462A-A17A-647D0B9224C0}" type="slidenum">
              <a:rPr lang="de-CH" altLang="de-DE" sz="700"/>
              <a:pPr eaLnBrk="1" hangingPunct="1">
                <a:spcBef>
                  <a:spcPct val="0"/>
                </a:spcBef>
              </a:pPr>
              <a:t>15</a:t>
            </a:fld>
            <a:endParaRPr lang="de-CH" altLang="de-DE" sz="7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CH" b="1" u="sng" dirty="0"/>
              <a:t>Beobachtungs- und Beurteilungsunterlagen</a:t>
            </a:r>
          </a:p>
          <a:p>
            <a:pPr>
              <a:defRPr/>
            </a:pPr>
            <a:r>
              <a:rPr lang="de-CH" dirty="0"/>
              <a:t>Die Beobachtungs- und Beurteilungsunterlagen bilden die Grundlage für die Beurteilung des Kindes am Orientierungsgespräch. Sie kennen die Unterlagen bereits aus den früheren Schuljahren Ihres Kindes. Es gibt einen Bogen für die 5. und einen für die 6. Klasse. Sie dienen nicht nur für die Beurteilung der überfachlichen Kompetenzen im Zeugnis, sondern auch als Grundlage für den Zuweisungsentscheid in der 6. Primarklasse. </a:t>
            </a:r>
          </a:p>
          <a:p>
            <a:pPr>
              <a:defRPr/>
            </a:pPr>
            <a:r>
              <a:rPr lang="de-CH" b="1" u="sng" dirty="0"/>
              <a:t>Erziehungsberechtigte</a:t>
            </a:r>
          </a:p>
          <a:p>
            <a:pPr marL="177660" indent="-177660">
              <a:buFont typeface="Arial" panose="020B0604020202020204" pitchFamily="34" charset="0"/>
              <a:buChar char="•"/>
              <a:defRPr/>
            </a:pPr>
            <a:r>
              <a:rPr lang="de-CH" dirty="0"/>
              <a:t>Sie erhalten von der Lehrperson eine Elternversion der beiden Beobachtungs- und Beurteilungsunterlagen, jeweils zu Beginn des Schuljahres. Bereiten Sie sich mit Hilfe dieses Bogens auf das Orientierungs- und das </a:t>
            </a:r>
            <a:r>
              <a:rPr lang="de-CH"/>
              <a:t>Zuweisungsgespräch vor </a:t>
            </a:r>
            <a:r>
              <a:rPr lang="de-CH" dirty="0"/>
              <a:t>(freiwillig).</a:t>
            </a:r>
          </a:p>
          <a:p>
            <a:pPr marL="177660" indent="-177660">
              <a:buFont typeface="Arial" panose="020B0604020202020204" pitchFamily="34" charset="0"/>
              <a:buChar char="•"/>
              <a:defRPr/>
            </a:pPr>
            <a:r>
              <a:rPr lang="de-CH" dirty="0"/>
              <a:t>Als Erziehungsberechtigte beurteilen Sie Ihr Kind aufgrund Ihrer persönlichen Erfahrungen und in einem anderen Umfeld. Beurteilen Sie nur Bereiche, die auch beobachtet und wahrgenommen werden können. </a:t>
            </a:r>
          </a:p>
          <a:p>
            <a:pPr>
              <a:defRPr/>
            </a:pPr>
            <a:r>
              <a:rPr lang="de-CH" b="1" u="sng" dirty="0"/>
              <a:t>Austausch mit Lehrperson</a:t>
            </a:r>
          </a:p>
          <a:p>
            <a:pPr>
              <a:defRPr/>
            </a:pPr>
            <a:r>
              <a:rPr lang="de-CH" dirty="0"/>
              <a:t>Wenn Sie Ihren Bogen mit an das Gespräch mit der Lehrperson nehmen, können Sie die beiden Beurteilungen vergleichen. Ziel ist es, die Kompetenzen gesamthaft zu beurteilen. Es ist nicht beabsichtigt, einzelne Prüfungen oder Aspekte zu besprechen, sondern vielmehr die sechs Kompetenzen. Verlieren Sie sich nicht im Detail. </a:t>
            </a:r>
          </a:p>
        </p:txBody>
      </p:sp>
      <p:sp>
        <p:nvSpPr>
          <p:cNvPr id="66564"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BA4D1021-63B6-4BAC-8AB0-6E22DCEA36C0}" type="slidenum">
              <a:rPr lang="de-CH" altLang="de-DE" sz="700"/>
              <a:pPr eaLnBrk="1" hangingPunct="1">
                <a:spcBef>
                  <a:spcPct val="0"/>
                </a:spcBef>
              </a:pPr>
              <a:t>16</a:t>
            </a:fld>
            <a:endParaRPr lang="de-CH" altLang="de-DE" sz="7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lienbildplatzhalter 1"/>
          <p:cNvSpPr>
            <a:spLocks noGrp="1" noRot="1" noChangeAspect="1" noTextEdit="1"/>
          </p:cNvSpPr>
          <p:nvPr>
            <p:ph type="sldImg"/>
          </p:nvPr>
        </p:nvSpPr>
        <p:spPr>
          <a:ln/>
        </p:spPr>
      </p:sp>
      <p:sp>
        <p:nvSpPr>
          <p:cNvPr id="43011"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r>
              <a:rPr lang="de-DE" b="1" u="sng" dirty="0"/>
              <a:t>Zuweisungsgespräch</a:t>
            </a:r>
          </a:p>
          <a:p>
            <a:pPr marL="177660" indent="-177660">
              <a:buFont typeface="Arial" pitchFamily="34" charset="0"/>
              <a:buChar char="•"/>
              <a:defRPr/>
            </a:pPr>
            <a:r>
              <a:rPr lang="de-DE" dirty="0"/>
              <a:t>Am Zuweisungsgespräch wird der Zuweisungsentscheid aufgrund einer Gesamtbeurteilung gefällt. Der Zuweisungsentscheid basiert auf den Leistungen in allen Kompetenzen, auf dem Leistungsverlauf sowie der mutmasslichen Entwicklung.</a:t>
            </a:r>
          </a:p>
          <a:p>
            <a:pPr marL="177660" indent="-177660">
              <a:buFont typeface="Arial" pitchFamily="34" charset="0"/>
              <a:buChar char="•"/>
              <a:defRPr/>
            </a:pPr>
            <a:r>
              <a:rPr lang="de-DE" dirty="0"/>
              <a:t>Können sich Erziehungsberechtigte, Lehrperson und Kind über die Zuweisung einigen, unterzeichnen sie den Zuweisungsentscheid. </a:t>
            </a:r>
          </a:p>
          <a:p>
            <a:pPr>
              <a:defRPr/>
            </a:pPr>
            <a:r>
              <a:rPr lang="de-DE" b="1" u="sng" dirty="0"/>
              <a:t>Teilnahme</a:t>
            </a:r>
          </a:p>
          <a:p>
            <a:pPr>
              <a:defRPr/>
            </a:pPr>
            <a:r>
              <a:rPr lang="de-DE" dirty="0"/>
              <a:t>Am Zuweisungsgespräch nehmen die Erziehungsberechtigten und das Kind sowie die Lehrperson teil. Die Lehrperson leitet das Zuweisungsgespräch.</a:t>
            </a:r>
          </a:p>
          <a:p>
            <a:pPr>
              <a:defRPr/>
            </a:pPr>
            <a:r>
              <a:rPr lang="de-DE" b="1" u="sng" dirty="0"/>
              <a:t>Zeitpunkt</a:t>
            </a:r>
          </a:p>
          <a:p>
            <a:pPr>
              <a:defRPr/>
            </a:pPr>
            <a:r>
              <a:rPr lang="de-DE" dirty="0"/>
              <a:t>Die Zuweisungsentscheide müssen bis spätestens 14. März unterzeichnet sein. Sämtliche Unterlagen werden bis 15. März dem gemeindlichen Rektorat weitergeleitet.</a:t>
            </a:r>
          </a:p>
        </p:txBody>
      </p:sp>
      <p:sp>
        <p:nvSpPr>
          <p:cNvPr id="6758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8E58A233-7771-42B6-A8F1-CB0FC5F9A320}" type="slidenum">
              <a:rPr lang="de-CH" altLang="de-DE" sz="700"/>
              <a:pPr eaLnBrk="1" hangingPunct="1">
                <a:spcBef>
                  <a:spcPct val="0"/>
                </a:spcBef>
              </a:pPr>
              <a:t>17</a:t>
            </a:fld>
            <a:endParaRPr lang="de-CH" altLang="de-DE" sz="7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CH" b="1" u="sng" dirty="0"/>
              <a:t>Zuweisung</a:t>
            </a:r>
          </a:p>
          <a:p>
            <a:pPr>
              <a:defRPr/>
            </a:pPr>
            <a:r>
              <a:rPr lang="de-CH" dirty="0"/>
              <a:t>Einigen sich Erziehungsberechtigte und Lehrperson über die Zuweisung in eine Schulart, unterzeichnen sie das Formular «Zuweisungsentscheid». Auf dem Zuweisungsentscheid wird die zugewiesene Schulart angekreuzt. Dieser Entscheid berechtigt, die Schülerin, den Schüler, die zugewiesene Schulart während eines Jahres zu besuchen. Wird das Kind die Sekundarstufe I an einer Privatschule besuchen, wird nebst der Schulart auch die Privatschule angegeben.</a:t>
            </a:r>
          </a:p>
          <a:p>
            <a:pPr>
              <a:buFont typeface="Arial" panose="020B0604020202020204" pitchFamily="34" charset="0"/>
              <a:buNone/>
              <a:defRPr/>
            </a:pPr>
            <a:r>
              <a:rPr lang="de-CH" b="1" u="sng" dirty="0"/>
              <a:t>Fehlende Einigung</a:t>
            </a:r>
          </a:p>
          <a:p>
            <a:pPr>
              <a:defRPr/>
            </a:pPr>
            <a:r>
              <a:rPr lang="de-CH" dirty="0"/>
              <a:t>Das Formular «Fehlende Einigung» wird dann ausgefüllt, wenn sich Lehrperson und Erziehungsberechtigte nicht über die Zuweisung in eine Schulart einigen können. Auf dem Formular «Fehlende Einigung» wird sowohl der Zuweisungsvorschlag der Erziehungsberechtigten als auch derjenige der Lehrperson festgehalten. </a:t>
            </a:r>
            <a:br>
              <a:rPr lang="de-CH" dirty="0"/>
            </a:br>
            <a:r>
              <a:rPr lang="de-CH" dirty="0"/>
              <a:t>Entscheidend für die Zuweisung in eine Schulart der Sekundarstufe I durch die Übertrittskommission ist das Ergebnis am Abklärungstest. Ist das Testresultat vereinzelt nicht eindeutig, werden weitere Kriterien für den Entscheid beigezogen. Ausserdem gibt</a:t>
            </a:r>
            <a:r>
              <a:rPr lang="de-CH" baseline="0" dirty="0"/>
              <a:t> es die Möglichkeit eines zusätzlichen, erläuternden Gesprächs mit einer Delegation der Übertrittskommission. </a:t>
            </a:r>
            <a:br>
              <a:rPr lang="de-CH" baseline="0" dirty="0"/>
            </a:br>
            <a:r>
              <a:rPr lang="de-CH" baseline="0" dirty="0"/>
              <a:t>Aus diesem Grund müssen d</a:t>
            </a:r>
            <a:r>
              <a:rPr lang="de-CH" dirty="0"/>
              <a:t>ie Erziehungsberechtigten unbedingt auf dem Formular ankreuzen, ob sie ein Gespräch mit einer Delegation der Übertrittskommission I wünschen oder nicht. Das Gespräch hat ausschliesslich informativen und erläuternden Charakter. Es wird nicht als zusätzliches Entscheidungskriterium beigezogen. </a:t>
            </a:r>
            <a:br>
              <a:rPr lang="de-CH" dirty="0"/>
            </a:br>
            <a:r>
              <a:rPr lang="de-CH" dirty="0"/>
              <a:t>Mit dem Formular werden weitere Unterlagen an die Übertrittskommission I weitergeleitet. </a:t>
            </a:r>
          </a:p>
        </p:txBody>
      </p:sp>
      <p:sp>
        <p:nvSpPr>
          <p:cNvPr id="68612"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977B106B-7950-40B7-944A-30079BC76627}" type="slidenum">
              <a:rPr lang="de-CH" altLang="de-DE" sz="700"/>
              <a:pPr eaLnBrk="1" hangingPunct="1">
                <a:spcBef>
                  <a:spcPct val="0"/>
                </a:spcBef>
              </a:pPr>
              <a:t>18</a:t>
            </a:fld>
            <a:endParaRPr lang="de-CH" altLang="de-DE" sz="7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lienbildplatzhalter 1"/>
          <p:cNvSpPr>
            <a:spLocks noGrp="1" noRot="1" noChangeAspect="1" noTextEdit="1"/>
          </p:cNvSpPr>
          <p:nvPr>
            <p:ph type="sldImg"/>
          </p:nvPr>
        </p:nvSpPr>
        <p:spPr>
          <a:ln/>
        </p:spPr>
      </p:sp>
      <p:sp>
        <p:nvSpPr>
          <p:cNvPr id="4403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Fehlende Einigung</a:t>
            </a:r>
          </a:p>
          <a:p>
            <a:pPr marL="177660" indent="-177660">
              <a:buFont typeface="Arial" pitchFamily="34" charset="0"/>
              <a:buChar char="•"/>
              <a:defRPr/>
            </a:pPr>
            <a:r>
              <a:rPr lang="de-DE" dirty="0"/>
              <a:t>Am Zuweisungsgespräch konnte keine Einigung über die Zuweisung der Schülerin, des Schülers erzielt werden.</a:t>
            </a:r>
          </a:p>
          <a:p>
            <a:pPr marL="177660" indent="-177660">
              <a:buFont typeface="Arial" pitchFamily="34" charset="0"/>
              <a:buChar char="•"/>
              <a:defRPr/>
            </a:pPr>
            <a:r>
              <a:rPr lang="de-DE" dirty="0"/>
              <a:t>Das Formular «Fehlende Einigung» muss bis spätestens 15. März unterzeichnet sein.</a:t>
            </a:r>
          </a:p>
          <a:p>
            <a:pPr marL="177660" indent="-177660">
              <a:buFont typeface="Arial" pitchFamily="34" charset="0"/>
              <a:buChar char="•"/>
              <a:defRPr/>
            </a:pPr>
            <a:r>
              <a:rPr lang="de-DE" dirty="0"/>
              <a:t>Sämtliche Unterlagen werden dann dem gemeindlichen Rektorat weitergeleitet.</a:t>
            </a:r>
          </a:p>
          <a:p>
            <a:pPr>
              <a:buFont typeface="Arial" pitchFamily="34" charset="0"/>
              <a:buNone/>
              <a:defRPr/>
            </a:pPr>
            <a:r>
              <a:rPr lang="de-DE" b="1" u="sng" dirty="0"/>
              <a:t>Rechtliches Verfahren</a:t>
            </a:r>
          </a:p>
          <a:p>
            <a:pPr marL="177660" indent="-177660">
              <a:buFont typeface="Arial" pitchFamily="34" charset="0"/>
              <a:buChar char="•"/>
              <a:defRPr/>
            </a:pPr>
            <a:r>
              <a:rPr lang="de-DE" dirty="0"/>
              <a:t>Mit der Unterzeichnung der fehlenden Einigung wird ein rechtliches Verfahren eingeleitet.</a:t>
            </a:r>
          </a:p>
          <a:p>
            <a:pPr marL="177660" indent="-177660">
              <a:buFont typeface="Arial" pitchFamily="34" charset="0"/>
              <a:buChar char="•"/>
              <a:defRPr/>
            </a:pPr>
            <a:r>
              <a:rPr lang="de-DE" dirty="0"/>
              <a:t>Ab diesem Zeitpunkt übernimmt die kantonale Übertrittskommission I die Fallführung. Sie entscheidet in der Folge über die Zuweisung in eine Schulart der Sekundarstufe I.</a:t>
            </a:r>
          </a:p>
          <a:p>
            <a:pPr>
              <a:buFont typeface="Arial" pitchFamily="34" charset="0"/>
              <a:buNone/>
              <a:defRPr/>
            </a:pPr>
            <a:r>
              <a:rPr lang="de-DE" b="1" u="sng" dirty="0"/>
              <a:t>Übertrittskommission I</a:t>
            </a:r>
          </a:p>
          <a:p>
            <a:pPr marL="177660" indent="-177660">
              <a:buFont typeface="Arial" pitchFamily="34" charset="0"/>
              <a:buChar char="•"/>
              <a:defRPr/>
            </a:pPr>
            <a:r>
              <a:rPr lang="de-DE" dirty="0">
                <a:solidFill>
                  <a:srgbClr val="000000"/>
                </a:solidFill>
              </a:rPr>
              <a:t>Die Übertrittskommission I wird von der Direktion für Bildung und Kultur gewählt. Sie setzt sich aus 10 Mitgliedern zusammen.</a:t>
            </a:r>
          </a:p>
          <a:p>
            <a:pPr marL="177660" indent="-177660">
              <a:buFont typeface="Arial" pitchFamily="34" charset="0"/>
              <a:buChar char="•"/>
              <a:defRPr/>
            </a:pPr>
            <a:r>
              <a:rPr lang="de-DE" dirty="0">
                <a:solidFill>
                  <a:srgbClr val="000000"/>
                </a:solidFill>
              </a:rPr>
              <a:t>Es sind darin Personen aus folgenden Bereichen vertreten:</a:t>
            </a:r>
          </a:p>
          <a:p>
            <a:pPr marL="651418" lvl="1" indent="-177660">
              <a:buFont typeface="Arial" pitchFamily="34" charset="0"/>
              <a:buChar char="•"/>
              <a:defRPr/>
            </a:pPr>
            <a:r>
              <a:rPr lang="de-DE" dirty="0">
                <a:solidFill>
                  <a:srgbClr val="000000"/>
                </a:solidFill>
              </a:rPr>
              <a:t>Vertreterinnen und Vertreter der Direktion für Bildung und Kultur</a:t>
            </a:r>
          </a:p>
          <a:p>
            <a:pPr marL="651418" lvl="1" indent="-177660">
              <a:buFont typeface="Arial" pitchFamily="34" charset="0"/>
              <a:buChar char="•"/>
              <a:defRPr/>
            </a:pPr>
            <a:r>
              <a:rPr lang="de-DE" dirty="0">
                <a:solidFill>
                  <a:srgbClr val="000000"/>
                </a:solidFill>
              </a:rPr>
              <a:t>Vertretung aus Vereinigung Schule und Elternhaus</a:t>
            </a:r>
          </a:p>
          <a:p>
            <a:pPr marL="651418" lvl="1" indent="-177660">
              <a:buFont typeface="Arial" pitchFamily="34" charset="0"/>
              <a:buChar char="•"/>
              <a:defRPr/>
            </a:pPr>
            <a:r>
              <a:rPr lang="de-DE" dirty="0">
                <a:solidFill>
                  <a:srgbClr val="000000"/>
                </a:solidFill>
              </a:rPr>
              <a:t>Vertretung des Verbandes der Schulleiterinnen und Schulleiter des Kantons Zug VSL</a:t>
            </a:r>
          </a:p>
          <a:p>
            <a:pPr marL="651418" lvl="1" indent="-177660">
              <a:buFont typeface="Arial" pitchFamily="34" charset="0"/>
              <a:buChar char="•"/>
              <a:defRPr/>
            </a:pPr>
            <a:r>
              <a:rPr lang="de-DE" dirty="0">
                <a:solidFill>
                  <a:srgbClr val="000000"/>
                </a:solidFill>
              </a:rPr>
              <a:t>Rektor aus der Rektorenkonferenz</a:t>
            </a:r>
          </a:p>
          <a:p>
            <a:pPr marL="651418" lvl="1" indent="-177660">
              <a:buFont typeface="Arial" pitchFamily="34" charset="0"/>
              <a:buChar char="•"/>
              <a:defRPr/>
            </a:pPr>
            <a:r>
              <a:rPr lang="de-DE" dirty="0">
                <a:solidFill>
                  <a:srgbClr val="000000"/>
                </a:solidFill>
              </a:rPr>
              <a:t>Vertretungen aus der Lehrerschaft aus allen Stufen (Gymnasium, Sekundarschule, Realschule, Mittelstufe II)</a:t>
            </a:r>
          </a:p>
          <a:p>
            <a:pPr marL="651418" lvl="1" indent="-177660">
              <a:buFont typeface="Arial" pitchFamily="34" charset="0"/>
              <a:buChar char="•"/>
              <a:defRPr/>
            </a:pPr>
            <a:r>
              <a:rPr lang="de-DE" dirty="0">
                <a:solidFill>
                  <a:srgbClr val="000000"/>
                </a:solidFill>
              </a:rPr>
              <a:t>Vertretung aus der Wirtschaft, oft aus dem Personalwesen</a:t>
            </a:r>
          </a:p>
          <a:p>
            <a:pPr>
              <a:lnSpc>
                <a:spcPts val="1244"/>
              </a:lnSpc>
              <a:defRPr/>
            </a:pPr>
            <a:endParaRPr lang="de-DE" dirty="0"/>
          </a:p>
          <a:p>
            <a:pPr>
              <a:defRPr/>
            </a:pPr>
            <a:endParaRPr lang="de-DE" dirty="0"/>
          </a:p>
        </p:txBody>
      </p:sp>
      <p:sp>
        <p:nvSpPr>
          <p:cNvPr id="69636"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8F9B01C1-C413-458C-8EC5-B20273EF9647}" type="slidenum">
              <a:rPr lang="de-CH" altLang="de-DE" sz="700"/>
              <a:pPr eaLnBrk="1" hangingPunct="1">
                <a:spcBef>
                  <a:spcPct val="0"/>
                </a:spcBef>
              </a:pPr>
              <a:t>19</a:t>
            </a:fld>
            <a:endParaRPr lang="de-CH" altLang="de-DE" sz="7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a:ln/>
        </p:spPr>
      </p:sp>
      <p:sp>
        <p:nvSpPr>
          <p:cNvPr id="5222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Herzlich willkommen zur Informationsveranstaltung zum Übertrittsverfahren I. </a:t>
            </a:r>
          </a:p>
        </p:txBody>
      </p:sp>
      <p:sp>
        <p:nvSpPr>
          <p:cNvPr id="5222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18C51E45-4143-43BF-80B0-7E890ED92F29}" type="slidenum">
              <a:rPr lang="de-CH" altLang="de-DE" sz="700"/>
              <a:pPr eaLnBrk="1" hangingPunct="1">
                <a:spcBef>
                  <a:spcPct val="0"/>
                </a:spcBef>
              </a:pPr>
              <a:t>2</a:t>
            </a:fld>
            <a:endParaRPr lang="de-CH" altLang="de-DE" sz="7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lienbildplatzhalter 1"/>
          <p:cNvSpPr>
            <a:spLocks noGrp="1" noRot="1" noChangeAspect="1" noTextEdit="1"/>
          </p:cNvSpPr>
          <p:nvPr>
            <p:ph type="sldImg"/>
          </p:nvPr>
        </p:nvSpPr>
        <p:spPr>
          <a:ln/>
        </p:spPr>
      </p:sp>
      <p:sp>
        <p:nvSpPr>
          <p:cNvPr id="45059" name="Notizenplatzhalter 2"/>
          <p:cNvSpPr>
            <a:spLocks noGrp="1"/>
          </p:cNvSpPr>
          <p:nvPr>
            <p:ph type="body" idx="1"/>
          </p:nvPr>
        </p:nvSpPr>
        <p:spPr>
          <a:xfrm>
            <a:off x="709599" y="4861154"/>
            <a:ext cx="5680103" cy="5081886"/>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Dokumentation</a:t>
            </a:r>
          </a:p>
          <a:p>
            <a:pPr marL="177660" indent="-177660">
              <a:buFont typeface="Arial" pitchFamily="34" charset="0"/>
              <a:buChar char="•"/>
              <a:defRPr/>
            </a:pPr>
            <a:r>
              <a:rPr lang="de-DE" dirty="0"/>
              <a:t>Die Lehrperson leitet sämtliche Dokumente zur fehlenden Einigung bis spätestens 15. März an das Rektorat weiter.</a:t>
            </a:r>
          </a:p>
          <a:p>
            <a:pPr marL="177660" indent="-177660">
              <a:buFont typeface="Arial" pitchFamily="34" charset="0"/>
              <a:buChar char="•"/>
              <a:defRPr/>
            </a:pPr>
            <a:r>
              <a:rPr lang="de-DE" dirty="0"/>
              <a:t>Die Dokumentation beinhaltet: Formular «Fehlende Einigung»; kurze schriftliche Stellungnahme der Lehrperson; Beobachtungs- und Beurteilungsunterlagen der 5. und 6. Primarklasse; Kopien der Zeugnisnoten der 4.-6. Primarklasse; Kopien von 2 bis 3 Aufsätzen.</a:t>
            </a:r>
          </a:p>
          <a:p>
            <a:pPr marL="177660" indent="-177660">
              <a:buFont typeface="Arial" pitchFamily="34" charset="0"/>
              <a:buChar char="•"/>
              <a:defRPr/>
            </a:pPr>
            <a:r>
              <a:rPr lang="de-DE" dirty="0"/>
              <a:t>Das Rektorat übermittelt die Unterlagen bis zum 17. März an die Übertrittskommission I. Ab dann ist die kantonale Übertrittskommission I für das weitere Verfahren zuständig.</a:t>
            </a:r>
          </a:p>
          <a:p>
            <a:pPr>
              <a:defRPr/>
            </a:pPr>
            <a:r>
              <a:rPr lang="de-DE" b="1" u="sng" dirty="0">
                <a:solidFill>
                  <a:srgbClr val="000000"/>
                </a:solidFill>
              </a:rPr>
              <a:t>Schreiben der Übertrittskommission</a:t>
            </a:r>
          </a:p>
          <a:p>
            <a:pPr>
              <a:defRPr/>
            </a:pPr>
            <a:r>
              <a:rPr lang="de-DE" dirty="0">
                <a:solidFill>
                  <a:srgbClr val="000000"/>
                </a:solidFill>
              </a:rPr>
              <a:t>Im Schreiben der ÜK werden die Termine des Abklärungstests bekannt gegeben. Falls die Erziehungsberechtigten ein Gespräch mit einer Delegation der Übertrittskommission I wünschen, wird der Termin im Schreiben kommuniziert. Zudem werden die Erziehungsberechtigten zur Einreichung einer schriftlichen Stellungnahme innerhalb von 10 Tagen eingeladen. </a:t>
            </a:r>
            <a:endParaRPr lang="de-DE" b="1" u="sng" dirty="0">
              <a:solidFill>
                <a:srgbClr val="000000"/>
              </a:solidFill>
            </a:endParaRPr>
          </a:p>
          <a:p>
            <a:pPr>
              <a:defRPr/>
            </a:pPr>
            <a:r>
              <a:rPr lang="de-DE" b="1" u="sng" dirty="0">
                <a:solidFill>
                  <a:srgbClr val="000000"/>
                </a:solidFill>
              </a:rPr>
              <a:t>Abklärungstest</a:t>
            </a:r>
          </a:p>
          <a:p>
            <a:pPr>
              <a:defRPr/>
            </a:pPr>
            <a:r>
              <a:rPr lang="de-DE" dirty="0">
                <a:solidFill>
                  <a:srgbClr val="000000"/>
                </a:solidFill>
              </a:rPr>
              <a:t>Im Rahmen der eigenen Abklärungen führt die Übertrittskommission I einen Abklärungstest durch. Im Test wird die Erreichung der Lernziele der 5. und 6. Klasse geprüft. Die Teilnahme ist obligatorisch. Die Schülerinnen und Schüler sind an diesem Testhalbtag vom Unterricht dispensiert. Der Test findet in der Regel an einem Vormittag statt und dauert rund 3 Stunden. Er ist jeweils auf Ende März, anfangs April angesetzt.</a:t>
            </a:r>
          </a:p>
          <a:p>
            <a:pPr>
              <a:defRPr/>
            </a:pPr>
            <a:r>
              <a:rPr lang="de-DE" b="1" u="sng" dirty="0"/>
              <a:t>Gespräch mit einer Delegation der Übertrittskommission I</a:t>
            </a:r>
          </a:p>
          <a:p>
            <a:pPr>
              <a:defRPr/>
            </a:pPr>
            <a:r>
              <a:rPr lang="de-DE" dirty="0"/>
              <a:t>Im April findet auf Wunsch der Eltern ein Gespräch mit einer Delegation der ÜK und den Erziehungsberechtigten statt. Auch das Kind nimmt an dem Gespräch teil. Das  Gespräch hat einzig informativen und erläuternden Charakter, jedoch in keiner Weise Einfluss auf den Entscheid der </a:t>
            </a:r>
            <a:r>
              <a:rPr lang="de-DE" dirty="0" err="1"/>
              <a:t>Übertrittskommission</a:t>
            </a:r>
            <a:r>
              <a:rPr lang="de-DE" dirty="0"/>
              <a:t>. Am Gespräch können Einsicht in den Abklärungstest genommen  sowie offene Fragen geklärt werden.  In den allermeisten Fällen  entscheidet  </a:t>
            </a:r>
            <a:r>
              <a:rPr lang="de-DE" dirty="0" err="1"/>
              <a:t>ausschliesslich</a:t>
            </a:r>
            <a:r>
              <a:rPr lang="de-DE" dirty="0"/>
              <a:t> das Prüfungsresultat über die Zuweisung in eine Schulart der Sekundarstufe I. </a:t>
            </a:r>
          </a:p>
        </p:txBody>
      </p:sp>
      <p:sp>
        <p:nvSpPr>
          <p:cNvPr id="7066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66AA26AC-36CC-4252-A504-58C5EDB4BA06}" type="slidenum">
              <a:rPr lang="de-CH" altLang="de-DE" sz="700"/>
              <a:pPr eaLnBrk="1" hangingPunct="1">
                <a:spcBef>
                  <a:spcPct val="0"/>
                </a:spcBef>
              </a:pPr>
              <a:t>20</a:t>
            </a:fld>
            <a:endParaRPr lang="de-CH" altLang="de-DE" sz="7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51203"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Entscheid der Übertrittskommisson I</a:t>
            </a:r>
          </a:p>
          <a:p>
            <a:pPr marL="177660" indent="-177660">
              <a:buFont typeface="Arial" pitchFamily="34" charset="0"/>
              <a:buChar char="•"/>
              <a:defRPr/>
            </a:pPr>
            <a:r>
              <a:rPr lang="de-DE" dirty="0"/>
              <a:t>Nach sorgfältiger Einsicht in alle Akten entscheidet die Gesamtkommission bis spätestens</a:t>
            </a:r>
            <a:r>
              <a:rPr lang="de-DE" baseline="0" dirty="0"/>
              <a:t> </a:t>
            </a:r>
            <a:r>
              <a:rPr lang="de-DE" dirty="0"/>
              <a:t>Mitte Mai über die Zuweisung in eine Schulart der Sekundarstufe I.</a:t>
            </a:r>
          </a:p>
          <a:p>
            <a:pPr marL="177660" indent="-177660">
              <a:buFont typeface="Arial" pitchFamily="34" charset="0"/>
              <a:buChar char="•"/>
              <a:defRPr/>
            </a:pPr>
            <a:r>
              <a:rPr lang="de-DE" dirty="0"/>
              <a:t>Der Entscheid der Übertrittskommission I wird den Erziehungsberechtigten schriftlich mitgeteilt.</a:t>
            </a:r>
          </a:p>
          <a:p>
            <a:pPr marL="177660" indent="-177660">
              <a:buFont typeface="Arial" pitchFamily="34" charset="0"/>
              <a:buChar char="•"/>
              <a:defRPr/>
            </a:pPr>
            <a:r>
              <a:rPr lang="de-DE" dirty="0"/>
              <a:t>Sind die Erziehungsberechtigten mit dem Entscheid einverstanden, besucht das Kind die zugewiesene Schulart.</a:t>
            </a:r>
          </a:p>
          <a:p>
            <a:pPr>
              <a:defRPr/>
            </a:pPr>
            <a:r>
              <a:rPr lang="de-DE" b="1" u="sng" dirty="0"/>
              <a:t>Rechtsmittel - Verwaltungsbeschwerde</a:t>
            </a:r>
          </a:p>
          <a:p>
            <a:pPr>
              <a:defRPr/>
            </a:pPr>
            <a:r>
              <a:rPr lang="de-DE" dirty="0"/>
              <a:t>Sind die Erziehungsberechtigten mit dem Entscheid der ÜK nicht einverstanden, können sie Beschwerde einreichen. Sie können beim Regierungsrat innert 10 Tagen Verwaltungsbeschwerde erheben. Der Regierungsrat prüft den Entscheid der Übertrittskommission I hauptsächlich auf Verfahrensfehler. Er fällt den Zuweisungsentscheid. Sind die Erziehungsberechtigten mit dem Entscheid des Regierungsrates einverstanden, besucht das Kind die zugewiesene Schulart.</a:t>
            </a:r>
          </a:p>
        </p:txBody>
      </p:sp>
      <p:sp>
        <p:nvSpPr>
          <p:cNvPr id="71684"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48908A0C-4D23-4D73-80E3-EFD2B11DC345}" type="slidenum">
              <a:rPr lang="de-CH" altLang="de-DE" sz="700"/>
              <a:pPr eaLnBrk="1" hangingPunct="1">
                <a:spcBef>
                  <a:spcPct val="0"/>
                </a:spcBef>
              </a:pPr>
              <a:t>21</a:t>
            </a:fld>
            <a:endParaRPr lang="de-CH" altLang="de-DE" sz="7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noTextEdit="1"/>
          </p:cNvSpPr>
          <p:nvPr>
            <p:ph type="sldImg"/>
          </p:nvPr>
        </p:nvSpPr>
        <p:spPr>
          <a:ln/>
        </p:spPr>
      </p:sp>
      <p:sp>
        <p:nvSpPr>
          <p:cNvPr id="65539"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Repetition 6. Primarklasse</a:t>
            </a:r>
          </a:p>
          <a:p>
            <a:pPr>
              <a:defRPr/>
            </a:pPr>
            <a:r>
              <a:rPr lang="de-DE" dirty="0"/>
              <a:t>Eine Repetition der 6. Primarklasse ist nur in Ausnahmefällen möglich.</a:t>
            </a:r>
          </a:p>
          <a:p>
            <a:pPr>
              <a:defRPr/>
            </a:pPr>
            <a:r>
              <a:rPr lang="de-DE" b="1" u="sng" dirty="0"/>
              <a:t>Gründe</a:t>
            </a:r>
          </a:p>
          <a:p>
            <a:pPr marL="177660" indent="-177660">
              <a:buFont typeface="Arial" pitchFamily="34" charset="0"/>
              <a:buChar char="•"/>
              <a:defRPr/>
            </a:pPr>
            <a:r>
              <a:rPr lang="de-DE" dirty="0"/>
              <a:t>Repetitionen der 6. Primarklasse werden sehr restriktiv gehandhabt. Sie werden nur in Ausnahmefällen bewilligt. Eine Umgehung des Übertrittsverfahrens soll vermieden werden.</a:t>
            </a:r>
          </a:p>
          <a:p>
            <a:pPr marL="177660" indent="-177660">
              <a:buFont typeface="Arial" pitchFamily="34" charset="0"/>
              <a:buChar char="•"/>
              <a:defRPr/>
            </a:pPr>
            <a:r>
              <a:rPr lang="de-DE" dirty="0"/>
              <a:t>Mögliche Gründe, weshalb eine Repetition der 6. Primarklasse geltend gemacht werden kann sind:</a:t>
            </a:r>
          </a:p>
          <a:p>
            <a:pPr marL="651418" lvl="1" indent="-177660">
              <a:buFont typeface="Arial" pitchFamily="34" charset="0"/>
              <a:buChar char="•"/>
              <a:defRPr/>
            </a:pPr>
            <a:r>
              <a:rPr lang="de-DE" dirty="0"/>
              <a:t>Familiäre Situation</a:t>
            </a:r>
          </a:p>
          <a:p>
            <a:pPr marL="651418" lvl="1" indent="-177660">
              <a:buFont typeface="Arial" pitchFamily="34" charset="0"/>
              <a:buChar char="•"/>
              <a:defRPr/>
            </a:pPr>
            <a:r>
              <a:rPr lang="de-DE" dirty="0"/>
              <a:t>Länger dauernder Schulausfall</a:t>
            </a:r>
          </a:p>
          <a:p>
            <a:pPr>
              <a:defRPr/>
            </a:pPr>
            <a:r>
              <a:rPr lang="de-DE" b="1" u="sng" dirty="0"/>
              <a:t>Gesuche</a:t>
            </a:r>
          </a:p>
          <a:p>
            <a:pPr marL="177660" indent="-177660">
              <a:buFont typeface="Arial" pitchFamily="34" charset="0"/>
              <a:buChar char="•"/>
              <a:defRPr/>
            </a:pPr>
            <a:r>
              <a:rPr lang="de-DE" dirty="0"/>
              <a:t>Die Erziehungsberechtigten stellen grundsätzlich das Repetitionsgesuch an die Rektorin, den Rektor. Es muss bis spätestens 31. Januar eingereicht sein.</a:t>
            </a:r>
          </a:p>
          <a:p>
            <a:pPr marL="177660" indent="-177660">
              <a:buFont typeface="Arial" pitchFamily="34" charset="0"/>
              <a:buChar char="•"/>
              <a:defRPr/>
            </a:pPr>
            <a:r>
              <a:rPr lang="de-DE" dirty="0"/>
              <a:t>In Ausnahmefällen kann auch die Lehrperson eine Repetition der 6. Primarklasse beantragen.</a:t>
            </a:r>
          </a:p>
        </p:txBody>
      </p:sp>
      <p:sp>
        <p:nvSpPr>
          <p:cNvPr id="7270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C6D365DF-8DA7-4BCF-B180-32E66F4803AD}" type="slidenum">
              <a:rPr lang="de-CH" altLang="de-DE" sz="700"/>
              <a:pPr eaLnBrk="1" hangingPunct="1">
                <a:spcBef>
                  <a:spcPct val="0"/>
                </a:spcBef>
              </a:pPr>
              <a:t>22</a:t>
            </a:fld>
            <a:endParaRPr lang="de-CH" altLang="de-DE" sz="7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a:ln/>
        </p:spPr>
      </p:sp>
      <p:sp>
        <p:nvSpPr>
          <p:cNvPr id="39939"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r>
              <a:rPr lang="de-DE" b="1" u="sng" dirty="0"/>
              <a:t>Kooperative Oberstufe</a:t>
            </a:r>
          </a:p>
          <a:p>
            <a:pPr>
              <a:defRPr/>
            </a:pPr>
            <a:r>
              <a:rPr lang="de-DE" dirty="0"/>
              <a:t>Sekundarschule und Realschule bilden mit ihren Niveaukursen die kooperative Oberstufe. Einzelne Gemeinden führen auch </a:t>
            </a:r>
            <a:r>
              <a:rPr lang="de-DE" dirty="0" err="1"/>
              <a:t>separative</a:t>
            </a:r>
            <a:r>
              <a:rPr lang="de-DE" dirty="0"/>
              <a:t> Werkschulen. Die den meisten Gemeinden wird die Werkschule in die kooperative Oberstufe integriert. Die kooperative Oberstufe verbessert die Durchlässigkeit sowie die Zusammenarbeit zwischen Real- und Sekundarschule.</a:t>
            </a:r>
          </a:p>
          <a:p>
            <a:pPr>
              <a:defRPr/>
            </a:pPr>
            <a:r>
              <a:rPr lang="de-DE" b="1" u="sng" dirty="0"/>
              <a:t>Niveaukurse</a:t>
            </a:r>
          </a:p>
          <a:p>
            <a:pPr>
              <a:defRPr/>
            </a:pPr>
            <a:r>
              <a:rPr lang="de-DE" dirty="0"/>
              <a:t>Als Niveaufächer gelten Mathematik und Englisch. Es steht den Gemeinden frei, zusätzlich Deutsch und/oder Französisch als Niveaufach zu führen. Realschüler und Sekundarschüler besuchen die entsprechenden Niveaukurse gemeinsam. Die beiden Niveaus A und B werden schulartenübergreifend geführt. Die Niveaukurse haben unterschiedliche Leistungsanforderungen. Dadurch können die individuellen Fähigkeiten der Jugendlichen in den entsprechenden Fächern besser berücksichtigt werden. Niveau A entspricht dem Sekundarschulprogramm, Niveau B dem Realschulprogramm. In der Regel werden die zwei Niveaukurse A und B geführt. Sofern die Werkschule in die Realschule integriert wird, können auch drei Niveaus geführt werden.</a:t>
            </a:r>
          </a:p>
          <a:p>
            <a:pPr>
              <a:defRPr/>
            </a:pPr>
            <a:endParaRPr lang="de-DE" dirty="0"/>
          </a:p>
        </p:txBody>
      </p:sp>
      <p:sp>
        <p:nvSpPr>
          <p:cNvPr id="74756"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0B5B513B-68DB-43A4-BF02-792B91A13CED}" type="slidenum">
              <a:rPr lang="de-CH" altLang="de-DE" sz="700"/>
              <a:pPr eaLnBrk="1" hangingPunct="1">
                <a:spcBef>
                  <a:spcPct val="0"/>
                </a:spcBef>
              </a:pPr>
              <a:t>23</a:t>
            </a:fld>
            <a:endParaRPr lang="de-CH" altLang="de-DE" sz="7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CH" b="1" u="sng" dirty="0"/>
              <a:t>Niveaueinteilung</a:t>
            </a:r>
          </a:p>
          <a:p>
            <a:pPr marL="177660" indent="-177660">
              <a:buFont typeface="Arial" pitchFamily="34" charset="0"/>
              <a:buChar char="•"/>
              <a:defRPr/>
            </a:pPr>
            <a:r>
              <a:rPr lang="de-CH" dirty="0"/>
              <a:t>Die Niveaueinteilung erfolgt aufgrund der Zeugnisnoten des 2. Semesters der 6. Klasse.</a:t>
            </a:r>
          </a:p>
          <a:p>
            <a:pPr marL="177660" indent="-177660">
              <a:buFont typeface="Arial" pitchFamily="34" charset="0"/>
              <a:buChar char="•"/>
              <a:defRPr/>
            </a:pPr>
            <a:r>
              <a:rPr lang="de-CH" dirty="0"/>
              <a:t>Es entscheidet die Zeugnisnote im entsprechenden Fach für die Niveauzuteilung.</a:t>
            </a:r>
          </a:p>
          <a:p>
            <a:pPr marL="177660" indent="-177660">
              <a:buFont typeface="Arial" pitchFamily="34" charset="0"/>
              <a:buChar char="•"/>
              <a:defRPr/>
            </a:pPr>
            <a:r>
              <a:rPr lang="de-CH" dirty="0"/>
              <a:t>Da die Gemeinde entweder 2 oder 3 verschiedene Niveaus führen kann, präsentieren sich die Einteilungskriterien wie folgt:</a:t>
            </a:r>
          </a:p>
          <a:p>
            <a:pPr>
              <a:defRPr/>
            </a:pPr>
            <a:r>
              <a:rPr lang="de-CH" b="1" u="sng" dirty="0"/>
              <a:t>Zwei Niveaukurse</a:t>
            </a:r>
          </a:p>
          <a:p>
            <a:pPr marL="177660" indent="-177660">
              <a:buFont typeface="Arial" pitchFamily="34" charset="0"/>
              <a:buChar char="•"/>
              <a:defRPr/>
            </a:pPr>
            <a:r>
              <a:rPr lang="de-CH" dirty="0"/>
              <a:t>Bei einer Zeugnisnote von 4.5 bis 6 wird in das Niveau A eingeteilt, was dem höchsten Niveaukurs entspricht.</a:t>
            </a:r>
          </a:p>
          <a:p>
            <a:pPr marL="177660" indent="-177660">
              <a:buFont typeface="Arial" pitchFamily="34" charset="0"/>
              <a:buChar char="•"/>
              <a:defRPr/>
            </a:pPr>
            <a:r>
              <a:rPr lang="de-CH" dirty="0"/>
              <a:t>Bei einer Zeugnisnote ≤ 4.0</a:t>
            </a:r>
            <a:r>
              <a:rPr lang="de-CH" baseline="0" dirty="0"/>
              <a:t> wird in das Niveau B eingeteilt, was dem tieferen Niveaukurs entspricht. </a:t>
            </a:r>
            <a:endParaRPr lang="de-CH" dirty="0"/>
          </a:p>
          <a:p>
            <a:pPr>
              <a:defRPr/>
            </a:pPr>
            <a:r>
              <a:rPr lang="de-CH" b="1" u="sng" dirty="0"/>
              <a:t>Drei Niveaukurse</a:t>
            </a:r>
          </a:p>
          <a:p>
            <a:pPr>
              <a:defRPr/>
            </a:pPr>
            <a:r>
              <a:rPr lang="de-CH" b="0" u="none" dirty="0"/>
              <a:t>Bei</a:t>
            </a:r>
            <a:r>
              <a:rPr lang="de-CH" b="0" u="none" baseline="0" dirty="0"/>
              <a:t> drei Niveaukursen A, B, C erfolgt die Einteilung wie folgt:</a:t>
            </a:r>
          </a:p>
          <a:p>
            <a:pPr marL="177660" indent="-177660">
              <a:buFont typeface="Arial" panose="020B0604020202020204" pitchFamily="34" charset="0"/>
              <a:buChar char="•"/>
              <a:defRPr/>
            </a:pPr>
            <a:r>
              <a:rPr lang="de-CH" b="0" u="none" baseline="0" dirty="0"/>
              <a:t>Liegt die Zeugnisnote bei einer 4.5 oder höher, erfolgt eine Einteilung ins Niveau A. </a:t>
            </a:r>
          </a:p>
          <a:p>
            <a:pPr marL="177660" indent="-177660">
              <a:buFont typeface="Arial" panose="020B0604020202020204" pitchFamily="34" charset="0"/>
              <a:buChar char="•"/>
              <a:defRPr/>
            </a:pPr>
            <a:r>
              <a:rPr lang="de-CH" b="0" u="none" baseline="0" dirty="0"/>
              <a:t>Liegt die Zeugnisnote bei einer 4.0 oder tiefer, erfolgt eine Einteilung ins Niveau B. </a:t>
            </a:r>
          </a:p>
          <a:p>
            <a:pPr marL="177660" indent="-177660">
              <a:buFont typeface="Arial" panose="020B0604020202020204" pitchFamily="34" charset="0"/>
              <a:buChar char="•"/>
              <a:defRPr/>
            </a:pPr>
            <a:r>
              <a:rPr lang="de-CH" b="0" u="none" baseline="0" dirty="0"/>
              <a:t>Das Niveau C ist lernbehinderten Schülerinnen und Schülern (</a:t>
            </a:r>
            <a:r>
              <a:rPr lang="de-CH" b="0" u="none" baseline="0" dirty="0" err="1"/>
              <a:t>SuS</a:t>
            </a:r>
            <a:r>
              <a:rPr lang="de-CH" b="0" u="none" baseline="0" dirty="0"/>
              <a:t>) der Werkschule vorbehalten. </a:t>
            </a:r>
          </a:p>
          <a:p>
            <a:pPr>
              <a:defRPr/>
            </a:pPr>
            <a:endParaRPr lang="de-CH" b="1" u="sng" dirty="0"/>
          </a:p>
        </p:txBody>
      </p:sp>
      <p:sp>
        <p:nvSpPr>
          <p:cNvPr id="7578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B0D5363E-2EB0-4811-B724-F431F353F4C2}" type="slidenum">
              <a:rPr lang="de-CH" altLang="de-DE" sz="700"/>
              <a:pPr eaLnBrk="1" hangingPunct="1">
                <a:spcBef>
                  <a:spcPct val="0"/>
                </a:spcBef>
              </a:pPr>
              <a:t>24</a:t>
            </a:fld>
            <a:endParaRPr lang="de-CH" altLang="de-DE" sz="7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lienbildplatzhalter 1"/>
          <p:cNvSpPr>
            <a:spLocks noGrp="1" noRot="1" noChangeAspect="1" noTextEdit="1"/>
          </p:cNvSpPr>
          <p:nvPr>
            <p:ph type="sldImg"/>
          </p:nvPr>
        </p:nvSpPr>
        <p:spPr>
          <a:ln/>
        </p:spPr>
      </p:sp>
      <p:sp>
        <p:nvSpPr>
          <p:cNvPr id="121859" name="Notizenplatzhalter 2"/>
          <p:cNvSpPr>
            <a:spLocks noGrp="1"/>
          </p:cNvSpPr>
          <p:nvPr>
            <p:ph type="body" idx="1"/>
          </p:nvPr>
        </p:nvSpPr>
        <p:spPr>
          <a:xfrm>
            <a:off x="709600" y="4861155"/>
            <a:ext cx="5720371" cy="508211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r>
              <a:rPr lang="de-CH" dirty="0">
                <a:cs typeface="Arial" pitchFamily="34" charset="0"/>
              </a:rPr>
              <a:t>Schularten können innerhalb der kooperativen Oberstufe gewechselt werden, sowohl von der Realschule in die Sekundarschule als auch von der Sekundarschule in die Realschule.</a:t>
            </a:r>
          </a:p>
          <a:p>
            <a:pPr>
              <a:defRPr/>
            </a:pPr>
            <a:r>
              <a:rPr lang="de-CH" b="1" u="sng" dirty="0">
                <a:cs typeface="Arial" pitchFamily="34" charset="0"/>
              </a:rPr>
              <a:t>Gesamtbeurteilung</a:t>
            </a:r>
          </a:p>
          <a:p>
            <a:pPr marL="177660" indent="-177660">
              <a:buFont typeface="Arial" pitchFamily="34" charset="0"/>
              <a:buChar char="•"/>
              <a:defRPr/>
            </a:pPr>
            <a:r>
              <a:rPr lang="de-CH" dirty="0">
                <a:cs typeface="Arial" pitchFamily="34" charset="0"/>
              </a:rPr>
              <a:t>Entscheidend für den Wechsel der Schulart ist eine Gesamtbeurteilung über den Leistungsstand der Schülerin, des Schülers. Dabei sind neben den fachlichen Kompetenzen (inkl. methodische Kompetenzen) auch die personalen und sozialen Kompetenzen und die Niveauzugehörigkeit sowie die Neigungen und Interessen der Schülerin, des Schülers zu berücksichtigen. Der kantonalen Beurteilungsphilosophie Beurteilen und Fördern B&amp;F kann so Rechnung getragen werden.</a:t>
            </a:r>
          </a:p>
          <a:p>
            <a:pPr>
              <a:defRPr/>
            </a:pPr>
            <a:endParaRPr lang="de-CH" dirty="0">
              <a:cs typeface="Arial" pitchFamily="34" charset="0"/>
            </a:endParaRPr>
          </a:p>
          <a:p>
            <a:pPr>
              <a:defRPr/>
            </a:pPr>
            <a:r>
              <a:rPr lang="de-CH" dirty="0">
                <a:cs typeface="Arial" pitchFamily="34" charset="0"/>
              </a:rPr>
              <a:t>Die Leistungen beziehen sich beim Schulartenwechsel auf die definierten Fächer</a:t>
            </a:r>
          </a:p>
          <a:p>
            <a:pPr marL="177660" indent="-177660">
              <a:buFont typeface="Arial" pitchFamily="34" charset="0"/>
              <a:buChar char="•"/>
              <a:defRPr/>
            </a:pPr>
            <a:r>
              <a:rPr lang="de-CH" dirty="0">
                <a:cs typeface="Arial" pitchFamily="34" charset="0"/>
              </a:rPr>
              <a:t>Mathematik </a:t>
            </a:r>
          </a:p>
          <a:p>
            <a:pPr marL="177660" indent="-177660">
              <a:buFont typeface="Arial" pitchFamily="34" charset="0"/>
              <a:buChar char="•"/>
              <a:defRPr/>
            </a:pPr>
            <a:r>
              <a:rPr lang="de-CH" dirty="0">
                <a:cs typeface="Arial" pitchFamily="34" charset="0"/>
              </a:rPr>
              <a:t>Deutsch</a:t>
            </a:r>
          </a:p>
          <a:p>
            <a:pPr marL="177660" indent="-177660" defTabSz="946221">
              <a:buFont typeface="Arial" pitchFamily="34" charset="0"/>
              <a:buChar char="•"/>
              <a:defRPr/>
            </a:pPr>
            <a:r>
              <a:rPr lang="de-CH" dirty="0">
                <a:cs typeface="Arial" pitchFamily="34" charset="0"/>
              </a:rPr>
              <a:t>Englisch</a:t>
            </a:r>
          </a:p>
          <a:p>
            <a:pPr marL="177660" indent="-177660">
              <a:buFont typeface="Arial" pitchFamily="34" charset="0"/>
              <a:buChar char="•"/>
              <a:defRPr/>
            </a:pPr>
            <a:r>
              <a:rPr lang="de-CH" dirty="0">
                <a:cs typeface="Arial" pitchFamily="34" charset="0"/>
              </a:rPr>
              <a:t>Französisch</a:t>
            </a:r>
          </a:p>
          <a:p>
            <a:pPr marL="177660" indent="-177660">
              <a:buFont typeface="Arial" pitchFamily="34" charset="0"/>
              <a:buChar char="•"/>
              <a:defRPr/>
            </a:pPr>
            <a:r>
              <a:rPr lang="de-CH" dirty="0">
                <a:cs typeface="Arial" pitchFamily="34" charset="0"/>
              </a:rPr>
              <a:t>«Räume, Zeiten, Gesellschaften» </a:t>
            </a:r>
          </a:p>
          <a:p>
            <a:pPr marL="177660" indent="-177660">
              <a:buFont typeface="Arial" pitchFamily="34" charset="0"/>
              <a:buChar char="•"/>
              <a:defRPr/>
            </a:pPr>
            <a:r>
              <a:rPr lang="de-CH" dirty="0">
                <a:cs typeface="Arial" pitchFamily="34" charset="0"/>
              </a:rPr>
              <a:t>Natur und Technik</a:t>
            </a:r>
          </a:p>
          <a:p>
            <a:pPr>
              <a:defRPr/>
            </a:pPr>
            <a:r>
              <a:rPr lang="de-CH" dirty="0">
                <a:cs typeface="Arial" pitchFamily="34" charset="0"/>
              </a:rPr>
              <a:t> </a:t>
            </a:r>
          </a:p>
          <a:p>
            <a:pPr>
              <a:defRPr/>
            </a:pPr>
            <a:r>
              <a:rPr lang="de-CH" dirty="0">
                <a:cs typeface="Arial" pitchFamily="34" charset="0"/>
              </a:rPr>
              <a:t>Zudem wird das Leistungsniveau für einen entsprechenden Wechsel als Kriterium vorgegeben.</a:t>
            </a:r>
          </a:p>
          <a:p>
            <a:pPr marL="651418" lvl="1" indent="-177660">
              <a:buFont typeface="Arial" pitchFamily="34" charset="0"/>
              <a:buChar char="•"/>
              <a:defRPr/>
            </a:pPr>
            <a:r>
              <a:rPr lang="de-CH" dirty="0">
                <a:cs typeface="Arial" pitchFamily="34" charset="0"/>
              </a:rPr>
              <a:t>Für den Wechsel von der Realschule in die Sekundarschule muss eine Schülerin, ein Schüler in den erwähnten Fächern überwiegend gute Leistungen erbringen. </a:t>
            </a:r>
          </a:p>
          <a:p>
            <a:pPr marL="651418" lvl="1" indent="-177660">
              <a:buFont typeface="Arial" pitchFamily="34" charset="0"/>
              <a:buChar char="•"/>
              <a:defRPr/>
            </a:pPr>
            <a:r>
              <a:rPr lang="de-CH" dirty="0">
                <a:cs typeface="Arial" pitchFamily="34" charset="0"/>
              </a:rPr>
              <a:t>Ein Wechsel von der Sekundarschule in die Realschule steht zur Disposition, wenn Jugendliche den erwähnten Fächern überwiegend ungenügende Leistungen erbringen. </a:t>
            </a:r>
          </a:p>
          <a:p>
            <a:pPr>
              <a:defRPr/>
            </a:pPr>
            <a:r>
              <a:rPr lang="de-CH" dirty="0">
                <a:cs typeface="Arial" pitchFamily="34" charset="0"/>
              </a:rPr>
              <a:t>Die Leistungsentwicklung gilt als weiteres Kriterium. </a:t>
            </a:r>
            <a:endParaRPr lang="de-DE" dirty="0">
              <a:cs typeface="Arial" pitchFamily="34" charset="0"/>
            </a:endParaRPr>
          </a:p>
        </p:txBody>
      </p:sp>
      <p:sp>
        <p:nvSpPr>
          <p:cNvPr id="76804"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549CC291-5267-4141-B375-1B92E79F8E5A}" type="slidenum">
              <a:rPr lang="de-CH" altLang="de-DE" sz="700"/>
              <a:pPr eaLnBrk="1" hangingPunct="1">
                <a:spcBef>
                  <a:spcPct val="0"/>
                </a:spcBef>
              </a:pPr>
              <a:t>25</a:t>
            </a:fld>
            <a:endParaRPr lang="de-CH" altLang="de-DE" sz="7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lienbildplatzhalter 1"/>
          <p:cNvSpPr>
            <a:spLocks noGrp="1" noRot="1" noChangeAspect="1" noTextEdit="1"/>
          </p:cNvSpPr>
          <p:nvPr>
            <p:ph type="sldImg"/>
          </p:nvPr>
        </p:nvSpPr>
        <p:spPr>
          <a:ln/>
        </p:spPr>
      </p:sp>
      <p:sp>
        <p:nvSpPr>
          <p:cNvPr id="122883" name="Notizenplatzhalter 2"/>
          <p:cNvSpPr>
            <a:spLocks noGrp="1"/>
          </p:cNvSpPr>
          <p:nvPr>
            <p:ph type="body" idx="1"/>
          </p:nvPr>
        </p:nvSpPr>
        <p:spPr>
          <a:xfrm>
            <a:off x="709599" y="4861155"/>
            <a:ext cx="5680103" cy="5006826"/>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CH" b="1" u="sng" dirty="0">
                <a:cs typeface="Arial" pitchFamily="34" charset="0"/>
              </a:rPr>
              <a:t>Niveauzugehörigkeit</a:t>
            </a:r>
          </a:p>
          <a:p>
            <a:pPr marL="177660" indent="-177660">
              <a:buFont typeface="Arial" pitchFamily="34" charset="0"/>
              <a:buChar char="•"/>
              <a:defRPr/>
            </a:pPr>
            <a:r>
              <a:rPr lang="de-CH" dirty="0">
                <a:cs typeface="Arial" pitchFamily="34" charset="0"/>
              </a:rPr>
              <a:t>Bei der Gesamtbeurteilung der Leistungen ist die Niveauzugehörigkeit mit zu berücksichtigen, jedoch nicht ausschlaggebendes Kriterium für den Verbleib in der Schulart bzw. für deren Wechsel. </a:t>
            </a:r>
            <a:r>
              <a:rPr lang="de-DE" dirty="0">
                <a:cs typeface="Arial" pitchFamily="34" charset="0"/>
              </a:rPr>
              <a:t>Der Besuch eines höheren bzw. tieferen Niveaus in den Niveaufächern Englisch und Mathematik allein ist für den Schulartenwechsel deshalb nicht ausschlaggebend, sondern lediglich eines von verschiedenen Kriterien.</a:t>
            </a:r>
            <a:endParaRPr lang="de-CH" dirty="0">
              <a:cs typeface="Arial" pitchFamily="34" charset="0"/>
            </a:endParaRPr>
          </a:p>
          <a:p>
            <a:pPr marL="177660" indent="-177660">
              <a:buFont typeface="Arial" pitchFamily="34" charset="0"/>
              <a:buChar char="•"/>
              <a:defRPr/>
            </a:pPr>
            <a:r>
              <a:rPr lang="de-CH" dirty="0">
                <a:cs typeface="Arial" pitchFamily="34" charset="0"/>
              </a:rPr>
              <a:t>S</a:t>
            </a:r>
            <a:r>
              <a:rPr lang="de-DE" dirty="0">
                <a:cs typeface="Arial" pitchFamily="34" charset="0"/>
              </a:rPr>
              <a:t>chülerinnen und Schüler der Sekundarschule können mit dieser Regelung in beiden Niveaufächern Englisch und Mathematik das Niveau B besuchen, wenn die Gesamtbeurteilung sie als Sekundarschülerin bzw. Sekundarschüler bestätigt. </a:t>
            </a:r>
          </a:p>
          <a:p>
            <a:pPr marL="177660" indent="-177660">
              <a:buFont typeface="Arial" pitchFamily="34" charset="0"/>
              <a:buChar char="•"/>
              <a:defRPr/>
            </a:pPr>
            <a:r>
              <a:rPr lang="de-DE" dirty="0">
                <a:cs typeface="Arial" pitchFamily="34" charset="0"/>
              </a:rPr>
              <a:t>Umgekehrt können Schülerinnen und Schüler der Realschule grundsätzlich die Schulart wechseln, auch wenn sie in beiden Niveaufächern Englisch und Mathematik das Niveau B besuchen, sofern die Gesamtbeurteilung dies als angezeigt erscheinen lässt.</a:t>
            </a:r>
          </a:p>
          <a:p>
            <a:pPr>
              <a:defRPr/>
            </a:pPr>
            <a:r>
              <a:rPr lang="de-CH" b="1" u="sng" dirty="0">
                <a:cs typeface="Arial" pitchFamily="34" charset="0"/>
              </a:rPr>
              <a:t>Schulartenwechsel während und am Ende des Schuljahres</a:t>
            </a:r>
          </a:p>
          <a:p>
            <a:pPr marL="177660" indent="-177660">
              <a:buFont typeface="Arial" pitchFamily="34" charset="0"/>
              <a:buChar char="•"/>
              <a:defRPr/>
            </a:pPr>
            <a:r>
              <a:rPr lang="de-CH" dirty="0">
                <a:cs typeface="Arial" pitchFamily="34" charset="0"/>
              </a:rPr>
              <a:t>Grundsätzlich wird ein Wechsel der Schulart nach wie vor auf Beginn eines Schuljahres vollzogen.</a:t>
            </a:r>
          </a:p>
          <a:p>
            <a:pPr marL="177660" indent="-177660">
              <a:buFont typeface="Arial" pitchFamily="34" charset="0"/>
              <a:buChar char="•"/>
              <a:defRPr/>
            </a:pPr>
            <a:r>
              <a:rPr lang="de-CH" dirty="0">
                <a:cs typeface="Arial" pitchFamily="34" charset="0"/>
              </a:rPr>
              <a:t>Bei deutlicher Über- oder Unterforderung kann in Ausnahmefällen ein Wechsel der Schulart auch während des Schuljahres vollzogen werden. Solche Wechsel können auf Empfehlung des Lehrerteams und im Einverständnis mit den Erziehungsberechtigten erfolgen.</a:t>
            </a:r>
          </a:p>
          <a:p>
            <a:pPr>
              <a:defRPr/>
            </a:pPr>
            <a:r>
              <a:rPr lang="de-CH" b="1" u="sng" dirty="0">
                <a:cs typeface="Arial" pitchFamily="34" charset="0"/>
              </a:rPr>
              <a:t>Entscheid und Rechtsmittel</a:t>
            </a:r>
          </a:p>
          <a:p>
            <a:pPr marL="177660" indent="-177660">
              <a:buFont typeface="Arial" pitchFamily="34" charset="0"/>
              <a:buChar char="•"/>
              <a:defRPr/>
            </a:pPr>
            <a:r>
              <a:rPr lang="de-CH" dirty="0">
                <a:cs typeface="Arial" pitchFamily="34" charset="0"/>
              </a:rPr>
              <a:t>Gemäss § 63 SchulG entscheidet der Rektor über den Wechsel der Schulart auf der Sekundarstufe I. Dies gilt auch bei einem Wechsel der Schulart während des Schuljahres. Gegen seinen Entscheid kann gestützt auf § 85 SchulG bei der zuständigen Direktion Verwaltungsbeschwerde innert 10 Tagen erhoben werden.</a:t>
            </a:r>
          </a:p>
        </p:txBody>
      </p:sp>
      <p:sp>
        <p:nvSpPr>
          <p:cNvPr id="7782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358DD838-DEC2-41A7-B1A2-30F0D06BACB2}" type="slidenum">
              <a:rPr lang="de-CH" altLang="de-DE" sz="700"/>
              <a:pPr eaLnBrk="1" hangingPunct="1">
                <a:spcBef>
                  <a:spcPct val="0"/>
                </a:spcBef>
              </a:pPr>
              <a:t>26</a:t>
            </a:fld>
            <a:endParaRPr lang="de-CH" altLang="de-DE" sz="7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a:ln/>
        </p:spPr>
      </p:sp>
      <p:sp>
        <p:nvSpPr>
          <p:cNvPr id="123907"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CH" b="1" u="sng" dirty="0">
                <a:cs typeface="Arial" pitchFamily="34" charset="0"/>
              </a:rPr>
              <a:t>Niveaukurswechsel während und am Ende des Semesters</a:t>
            </a:r>
          </a:p>
          <a:p>
            <a:pPr marL="177660" indent="-177660">
              <a:buFont typeface="Arial" pitchFamily="34" charset="0"/>
              <a:buChar char="•"/>
              <a:defRPr/>
            </a:pPr>
            <a:r>
              <a:rPr lang="de-CH" dirty="0">
                <a:cs typeface="Arial" pitchFamily="34" charset="0"/>
              </a:rPr>
              <a:t>In der Regel erfolgen Wechsel der Niveaukurse auf Beginn eines Semesters.</a:t>
            </a:r>
          </a:p>
          <a:p>
            <a:pPr marL="177660" indent="-177660">
              <a:buFont typeface="Arial" pitchFamily="34" charset="0"/>
              <a:buChar char="•"/>
              <a:defRPr/>
            </a:pPr>
            <a:r>
              <a:rPr lang="de-CH" dirty="0">
                <a:cs typeface="Arial" pitchFamily="34" charset="0"/>
              </a:rPr>
              <a:t>Aus denselben Überlegungen heraus, aufgrund derer ein Schulartenwechsel bei Einigkeit zwischen </a:t>
            </a:r>
            <a:r>
              <a:rPr lang="de-DE" dirty="0">
                <a:cs typeface="Arial" pitchFamily="34" charset="0"/>
              </a:rPr>
              <a:t>Lehrerteam und den Erziehungsberechtigten</a:t>
            </a:r>
            <a:r>
              <a:rPr lang="de-CH" dirty="0">
                <a:cs typeface="Arial" pitchFamily="34" charset="0"/>
              </a:rPr>
              <a:t> (vgl. vorherige Folie) auch während des Schuljahres möglich sein soll, soll </a:t>
            </a:r>
            <a:r>
              <a:rPr lang="de-CH" b="1" dirty="0">
                <a:cs typeface="Arial" pitchFamily="34" charset="0"/>
              </a:rPr>
              <a:t>ausnahmsweise</a:t>
            </a:r>
            <a:r>
              <a:rPr lang="de-CH" dirty="0">
                <a:cs typeface="Arial" pitchFamily="34" charset="0"/>
              </a:rPr>
              <a:t> auch ein Wechsel des Niveaukurses während des Semesters ermöglicht werden, sofern sich </a:t>
            </a:r>
            <a:r>
              <a:rPr lang="de-DE" dirty="0">
                <a:cs typeface="Arial" pitchFamily="34" charset="0"/>
              </a:rPr>
              <a:t>diesbezüglich</a:t>
            </a:r>
            <a:r>
              <a:rPr lang="de-CH" dirty="0">
                <a:cs typeface="Arial" pitchFamily="34" charset="0"/>
              </a:rPr>
              <a:t> das </a:t>
            </a:r>
            <a:r>
              <a:rPr lang="de-DE" dirty="0">
                <a:cs typeface="Arial" pitchFamily="34" charset="0"/>
              </a:rPr>
              <a:t>Lehrerteam des betreffenden Schülers und die Erziehungsberechtigten einig sind. </a:t>
            </a:r>
          </a:p>
          <a:p>
            <a:pPr marL="177660" indent="-177660">
              <a:buFont typeface="Arial" pitchFamily="34" charset="0"/>
              <a:buChar char="•"/>
              <a:defRPr/>
            </a:pPr>
            <a:r>
              <a:rPr lang="de-DE" dirty="0">
                <a:cs typeface="Arial" pitchFamily="34" charset="0"/>
              </a:rPr>
              <a:t>Frühere Wechsel schaffen schnellere Anschlüsse im neuen Niveau und können sich begünstigend auf die Motivation und die Leistungen der Schülerinnen und Schüler auswirken. </a:t>
            </a:r>
          </a:p>
          <a:p>
            <a:pPr>
              <a:defRPr/>
            </a:pPr>
            <a:endParaRPr lang="de-DE" b="1" u="sng" dirty="0">
              <a:cs typeface="Arial" pitchFamily="34" charset="0"/>
            </a:endParaRPr>
          </a:p>
          <a:p>
            <a:pPr>
              <a:defRPr/>
            </a:pPr>
            <a:r>
              <a:rPr lang="de-DE" b="1" u="sng" dirty="0">
                <a:cs typeface="Arial" pitchFamily="34" charset="0"/>
              </a:rPr>
              <a:t>Rechtsmittel</a:t>
            </a:r>
            <a:endParaRPr lang="de-CH" b="1" u="sng" dirty="0">
              <a:cs typeface="Arial" pitchFamily="34" charset="0"/>
            </a:endParaRPr>
          </a:p>
          <a:p>
            <a:pPr marL="177660" indent="-177660">
              <a:buFont typeface="Arial" pitchFamily="34" charset="0"/>
              <a:buChar char="•"/>
              <a:defRPr/>
            </a:pPr>
            <a:r>
              <a:rPr lang="de-CH" dirty="0">
                <a:cs typeface="Arial" pitchFamily="34" charset="0"/>
              </a:rPr>
              <a:t>Gemäss § 63 SchulG entscheidet der Rektor über die Niveauwechsel auf der Sekundarstufe I. Dies gilt auch bei einem Wechsel des Niveaukurses während des Semesters. Gegen seinen Entscheid kann gestützt auf § 85 SchulG bei der zuständigen Direktion für Bildung und Kultur Verwaltungsbeschwerde innert 10 Tagen erhoben werden.</a:t>
            </a:r>
            <a:endParaRPr lang="de-DE" dirty="0">
              <a:cs typeface="Arial" pitchFamily="34" charset="0"/>
            </a:endParaRPr>
          </a:p>
        </p:txBody>
      </p:sp>
      <p:sp>
        <p:nvSpPr>
          <p:cNvPr id="78852"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8C4A7786-4C64-4AA9-A588-8EB06A2C60B5}" type="slidenum">
              <a:rPr lang="de-CH" altLang="de-DE" sz="700"/>
              <a:pPr eaLnBrk="1" hangingPunct="1">
                <a:spcBef>
                  <a:spcPct val="0"/>
                </a:spcBef>
              </a:pPr>
              <a:t>27</a:t>
            </a:fld>
            <a:endParaRPr lang="de-CH" altLang="de-DE" sz="7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lienbildplatzhalter 1"/>
          <p:cNvSpPr>
            <a:spLocks noGrp="1" noRot="1" noChangeAspect="1" noTextEdit="1"/>
          </p:cNvSpPr>
          <p:nvPr>
            <p:ph type="sldImg"/>
          </p:nvPr>
        </p:nvSpPr>
        <p:spPr>
          <a:ln/>
        </p:spPr>
      </p:sp>
      <p:sp>
        <p:nvSpPr>
          <p:cNvPr id="79875"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B0896D35-22D4-4F45-94BB-16A21663476E}" type="slidenum">
              <a:rPr lang="de-CH" altLang="de-DE" sz="700"/>
              <a:pPr eaLnBrk="1" hangingPunct="1">
                <a:spcBef>
                  <a:spcPct val="0"/>
                </a:spcBef>
              </a:pPr>
              <a:t>28</a:t>
            </a:fld>
            <a:endParaRPr lang="de-CH" altLang="de-DE" sz="7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lienbildplatzhalter 1"/>
          <p:cNvSpPr>
            <a:spLocks noGrp="1" noRot="1" noChangeAspect="1" noTextEdit="1"/>
          </p:cNvSpPr>
          <p:nvPr>
            <p:ph type="sldImg"/>
          </p:nvPr>
        </p:nvSpPr>
        <p:spPr>
          <a:ln/>
        </p:spPr>
      </p:sp>
      <p:sp>
        <p:nvSpPr>
          <p:cNvPr id="3" name="Notizenplatzhalter 2"/>
          <p:cNvSpPr>
            <a:spLocks noGrp="1"/>
          </p:cNvSpPr>
          <p:nvPr>
            <p:ph type="body" idx="1"/>
          </p:nvPr>
        </p:nvSpPr>
        <p:spPr>
          <a:xfrm>
            <a:off x="709599" y="4861155"/>
            <a:ext cx="5680103" cy="5006826"/>
          </a:xfrm>
        </p:spPr>
        <p:txBody>
          <a:bodyPr/>
          <a:lstStyle/>
          <a:p>
            <a:pPr>
              <a:defRPr/>
            </a:pPr>
            <a:r>
              <a:rPr lang="de-CH" b="1" u="sng" dirty="0"/>
              <a:t>Langzeitgymnasium</a:t>
            </a:r>
          </a:p>
          <a:p>
            <a:pPr marL="177660" indent="-177660">
              <a:buFont typeface="Arial" pitchFamily="34" charset="0"/>
              <a:buChar char="•"/>
              <a:defRPr/>
            </a:pPr>
            <a:r>
              <a:rPr lang="de-CH" dirty="0"/>
              <a:t>Die einzige Übertrittsmöglichkeit von der Sekundarschule ins Langzeitgymnasium besteht während der 1. Klasse der Sekundarschule, sofern eine deutliche Unterforderung bis Mitte November feststellbar ist. Das Zuweisungsverfahren richtet sich nach dem Übertrittsverfahren I.</a:t>
            </a:r>
          </a:p>
          <a:p>
            <a:pPr>
              <a:defRPr/>
            </a:pPr>
            <a:r>
              <a:rPr lang="de-CH" b="1" u="sng" dirty="0"/>
              <a:t>Kantonale Mittelschulen</a:t>
            </a:r>
          </a:p>
          <a:p>
            <a:pPr marL="177660" indent="-177660">
              <a:buFont typeface="Arial" pitchFamily="34" charset="0"/>
              <a:buChar char="•"/>
              <a:defRPr/>
            </a:pPr>
            <a:r>
              <a:rPr lang="de-CH" dirty="0"/>
              <a:t>Von der 2. und 3. Sekundarschule gibt es verschiedene Möglichkeiten, an kantonale Mittelschulen oder an lehrbegleitende Berufsmaturitätsschulen überzutreten.</a:t>
            </a:r>
          </a:p>
          <a:p>
            <a:pPr marL="177660" indent="-177660">
              <a:buFont typeface="Arial" pitchFamily="34" charset="0"/>
              <a:buChar char="•"/>
              <a:defRPr/>
            </a:pPr>
            <a:r>
              <a:rPr lang="de-CH" dirty="0"/>
              <a:t>Zu den kantonalen Mittelschulen zählen: das Kurzzeitgymnasium (kantonales Gymnasium Menzingen), die Fachmittelschule und die Wirtschaftsmittelschule.</a:t>
            </a:r>
          </a:p>
          <a:p>
            <a:pPr marL="177660" indent="-177660">
              <a:buFont typeface="Arial" pitchFamily="34" charset="0"/>
              <a:buChar char="•"/>
              <a:defRPr/>
            </a:pPr>
            <a:r>
              <a:rPr lang="de-CH" dirty="0"/>
              <a:t>Das Übertrittsverfahren II regelt diese Übertritte.</a:t>
            </a:r>
          </a:p>
          <a:p>
            <a:pPr>
              <a:defRPr/>
            </a:pPr>
            <a:r>
              <a:rPr lang="de-CH" b="1" u="sng" dirty="0"/>
              <a:t>Übertritt Ende 2. Sekundarklasse</a:t>
            </a:r>
          </a:p>
          <a:p>
            <a:pPr marL="189175" lvl="1" indent="-177660">
              <a:buFont typeface="Arial" pitchFamily="34" charset="0"/>
              <a:buChar char="•"/>
              <a:defRPr/>
            </a:pPr>
            <a:r>
              <a:rPr lang="de-CH" dirty="0"/>
              <a:t>Am Ende der 2. Sekundarklasse kann in die 1. Klasse des Kurzzeitgymnasiums übergetreten werden. Das Kurzzeitgymnasium führt wie das Langzeitgymnasium zur Matura. </a:t>
            </a:r>
          </a:p>
          <a:p>
            <a:pPr marL="11516" lvl="1">
              <a:defRPr/>
            </a:pPr>
            <a:r>
              <a:rPr lang="de-CH" b="1" u="sng" dirty="0"/>
              <a:t>Übertritt Ende 3. Sekundarklasse</a:t>
            </a:r>
          </a:p>
          <a:p>
            <a:pPr marL="189175" lvl="1" indent="-177660">
              <a:buFont typeface="Arial" pitchFamily="34" charset="0"/>
              <a:buChar char="•"/>
              <a:defRPr/>
            </a:pPr>
            <a:r>
              <a:rPr lang="de-CH" dirty="0"/>
              <a:t>Am Ende der 3. Sekundarklasse kann man in die 1. Klasse des Kurzzeitgymnasiums übertreten.</a:t>
            </a:r>
          </a:p>
          <a:p>
            <a:pPr marL="189175" lvl="1" indent="-177660">
              <a:buFont typeface="Arial" pitchFamily="34" charset="0"/>
              <a:buChar char="•"/>
              <a:defRPr/>
            </a:pPr>
            <a:r>
              <a:rPr lang="de-CH" dirty="0"/>
              <a:t>Es besteht zudem die Möglichkeit für den Übertritt an die FMS und die WMS.</a:t>
            </a:r>
          </a:p>
          <a:p>
            <a:pPr marL="177660" indent="-177660">
              <a:buFont typeface="Arial" pitchFamily="34" charset="0"/>
              <a:buChar char="•"/>
              <a:defRPr/>
            </a:pPr>
            <a:r>
              <a:rPr lang="de-CH" dirty="0"/>
              <a:t>In Anlehnung an das Übertrittsverfahren II gestaltet sich auch der Übertritt an lehrbegleitende Berufsmaturitätsschulen. Die Aufnahme an eine lehrbegleitende Berufsmaturitätsschule ist an einen Lehrvertrag gebunden.</a:t>
            </a:r>
          </a:p>
        </p:txBody>
      </p:sp>
      <p:sp>
        <p:nvSpPr>
          <p:cNvPr id="8090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51D1BA91-18D7-44B9-A378-71B7485EEAFE}" type="slidenum">
              <a:rPr lang="de-CH" altLang="de-DE" sz="700"/>
              <a:pPr eaLnBrk="1" hangingPunct="1">
                <a:spcBef>
                  <a:spcPct val="0"/>
                </a:spcBef>
              </a:pPr>
              <a:t>29</a:t>
            </a:fld>
            <a:endParaRPr lang="de-CH" altLang="de-DE" sz="7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CH" b="1" u="sng" dirty="0"/>
              <a:t>Ziel des Übertrittsverfahrens</a:t>
            </a:r>
          </a:p>
          <a:p>
            <a:pPr>
              <a:defRPr/>
            </a:pPr>
            <a:r>
              <a:rPr lang="de-CH" dirty="0"/>
              <a:t>Ziel des Übertrittsverfahrens I ist es, für die Schülerinnen und Schüler am Ende der Primarschulzeit eine passende und stimmige Anschlusslösung zu finden. Das Kind und sein erfolgreiches Bestehen in der kommenden Schulart stehen dabei im Zentrum. </a:t>
            </a:r>
          </a:p>
        </p:txBody>
      </p:sp>
      <p:sp>
        <p:nvSpPr>
          <p:cNvPr id="53252"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473C01C1-F6BE-4FA3-B1CD-40B0858DB8E0}" type="slidenum">
              <a:rPr lang="de-CH" altLang="de-DE" sz="700"/>
              <a:pPr eaLnBrk="1" hangingPunct="1">
                <a:spcBef>
                  <a:spcPct val="0"/>
                </a:spcBef>
              </a:pPr>
              <a:t>3</a:t>
            </a:fld>
            <a:endParaRPr lang="de-CH" altLang="de-DE" sz="7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marL="177660" indent="-177660">
              <a:buFont typeface="Arial" pitchFamily="34" charset="0"/>
              <a:buChar char="•"/>
              <a:defRPr/>
            </a:pPr>
            <a:r>
              <a:rPr lang="de-CH" dirty="0"/>
              <a:t>Zuweisungen an kantonale Mittelschulen bzw. an lehrbegleitende Berufsmaturitätsschulen erfolgen wie im Übertrittsverfahren I aufgrund einer Gesamtbeurteilung.</a:t>
            </a:r>
          </a:p>
          <a:p>
            <a:pPr marL="177660" indent="-177660">
              <a:buFont typeface="Arial" pitchFamily="34" charset="0"/>
              <a:buChar char="•"/>
              <a:defRPr/>
            </a:pPr>
            <a:r>
              <a:rPr lang="de-CH" dirty="0"/>
              <a:t>Erziehungsberechtigte und Lehrperson fällen gemeinsam mit dem Jugendlichen, der Jugendlichen im Zuweisungsgespräch den Zuweisungsentscheid.</a:t>
            </a:r>
          </a:p>
          <a:p>
            <a:pPr>
              <a:defRPr/>
            </a:pPr>
            <a:endParaRPr lang="de-CH" dirty="0"/>
          </a:p>
          <a:p>
            <a:pPr>
              <a:defRPr/>
            </a:pPr>
            <a:r>
              <a:rPr lang="de-CH" b="1" u="sng" dirty="0"/>
              <a:t>Kriterien</a:t>
            </a:r>
          </a:p>
          <a:p>
            <a:pPr marL="177660" indent="-177660">
              <a:buFont typeface="Arial" pitchFamily="34" charset="0"/>
              <a:buChar char="•"/>
              <a:defRPr/>
            </a:pPr>
            <a:r>
              <a:rPr lang="de-CH" dirty="0"/>
              <a:t>Die Zuweisung richtet sich nach den Leistungen in allen Kompetenzen und der mutmasslichen Entwicklung.</a:t>
            </a:r>
          </a:p>
          <a:p>
            <a:pPr marL="177660" indent="-177660">
              <a:buFont typeface="Arial" pitchFamily="34" charset="0"/>
              <a:buChar char="•"/>
              <a:defRPr/>
            </a:pPr>
            <a:r>
              <a:rPr lang="de-CH" dirty="0"/>
              <a:t>Die Gesamtbeurteilung basiert auf den folgenden Kriterien:</a:t>
            </a:r>
          </a:p>
          <a:p>
            <a:pPr marL="651418" lvl="1" indent="-177660">
              <a:buFont typeface="Arial" pitchFamily="34" charset="0"/>
              <a:buChar char="•"/>
              <a:defRPr/>
            </a:pPr>
            <a:r>
              <a:rPr lang="de-CH" dirty="0"/>
              <a:t>Besuch des Niveaus A in den Niveaufächern</a:t>
            </a:r>
          </a:p>
          <a:p>
            <a:pPr marL="651418" lvl="1" indent="-177660">
              <a:buFont typeface="Arial" pitchFamily="34" charset="0"/>
              <a:buChar char="•"/>
              <a:defRPr/>
            </a:pPr>
            <a:r>
              <a:rPr lang="de-CH" dirty="0"/>
              <a:t>Leistungen in den Fächern der Erfahrungsnote (fachliche inkl. methodische Kompetenzen)</a:t>
            </a:r>
          </a:p>
          <a:p>
            <a:pPr marL="1125176" lvl="2" indent="-177660" defTabSz="946221">
              <a:buFont typeface="Arial" pitchFamily="34" charset="0"/>
              <a:buChar char="•"/>
              <a:defRPr/>
            </a:pPr>
            <a:r>
              <a:rPr lang="de-CH" dirty="0"/>
              <a:t>Mathematik</a:t>
            </a:r>
          </a:p>
          <a:p>
            <a:pPr marL="1125176" lvl="2" indent="-177660">
              <a:buFont typeface="Arial" pitchFamily="34" charset="0"/>
              <a:buChar char="•"/>
              <a:defRPr/>
            </a:pPr>
            <a:r>
              <a:rPr lang="de-CH" dirty="0"/>
              <a:t>Deutsch</a:t>
            </a:r>
          </a:p>
          <a:p>
            <a:pPr marL="1125176" lvl="2" indent="-177660" defTabSz="946221">
              <a:buFont typeface="Arial" pitchFamily="34" charset="0"/>
              <a:buChar char="•"/>
              <a:defRPr/>
            </a:pPr>
            <a:r>
              <a:rPr lang="de-CH" dirty="0"/>
              <a:t>Englisch</a:t>
            </a:r>
          </a:p>
          <a:p>
            <a:pPr marL="1125176" lvl="2" indent="-177660">
              <a:buFont typeface="Arial" pitchFamily="34" charset="0"/>
              <a:buChar char="•"/>
              <a:defRPr/>
            </a:pPr>
            <a:r>
              <a:rPr lang="de-CH" dirty="0"/>
              <a:t>Französisch</a:t>
            </a:r>
          </a:p>
          <a:p>
            <a:pPr marL="1125176" lvl="2" indent="-177660">
              <a:buFont typeface="Arial" pitchFamily="34" charset="0"/>
              <a:buChar char="•"/>
              <a:defRPr/>
            </a:pPr>
            <a:r>
              <a:rPr lang="de-CH" dirty="0"/>
              <a:t>Räume, Zeiten, Gesellschaften</a:t>
            </a:r>
          </a:p>
          <a:p>
            <a:pPr marL="1125176" lvl="2" indent="-177660">
              <a:buFont typeface="Arial" pitchFamily="34" charset="0"/>
              <a:buChar char="•"/>
              <a:defRPr/>
            </a:pPr>
            <a:r>
              <a:rPr lang="de-CH" dirty="0"/>
              <a:t>Natur und Technik</a:t>
            </a:r>
          </a:p>
          <a:p>
            <a:pPr marL="651418" lvl="1" indent="-177660">
              <a:buFont typeface="Arial" pitchFamily="34" charset="0"/>
              <a:buChar char="•"/>
              <a:defRPr/>
            </a:pPr>
            <a:r>
              <a:rPr lang="de-CH" dirty="0"/>
              <a:t>Personale und soziale Kompetenzen </a:t>
            </a:r>
          </a:p>
          <a:p>
            <a:pPr marL="651418" lvl="1" indent="-177660">
              <a:buFont typeface="Arial" pitchFamily="34" charset="0"/>
              <a:buChar char="•"/>
              <a:defRPr/>
            </a:pPr>
            <a:r>
              <a:rPr lang="de-CH" dirty="0"/>
              <a:t>Neigungen und Interessen</a:t>
            </a:r>
          </a:p>
          <a:p>
            <a:pPr>
              <a:buFont typeface="Arial" pitchFamily="34" charset="0"/>
              <a:buNone/>
              <a:defRPr/>
            </a:pPr>
            <a:endParaRPr lang="de-CH" dirty="0"/>
          </a:p>
          <a:p>
            <a:pPr>
              <a:defRPr/>
            </a:pPr>
            <a:endParaRPr lang="de-CH" dirty="0"/>
          </a:p>
          <a:p>
            <a:pPr>
              <a:defRPr/>
            </a:pPr>
            <a:endParaRPr lang="de-CH" dirty="0"/>
          </a:p>
        </p:txBody>
      </p:sp>
      <p:sp>
        <p:nvSpPr>
          <p:cNvPr id="81924"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CE7A72CA-5273-4862-A63A-E73F54D0504A}" type="slidenum">
              <a:rPr lang="de-CH" altLang="de-DE" sz="700"/>
              <a:pPr eaLnBrk="1" hangingPunct="1">
                <a:spcBef>
                  <a:spcPct val="0"/>
                </a:spcBef>
              </a:pPr>
              <a:t>30</a:t>
            </a:fld>
            <a:endParaRPr lang="de-CH" altLang="de-DE" sz="7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lienbildplatzhalter 1"/>
          <p:cNvSpPr>
            <a:spLocks noGrp="1" noRot="1" noChangeAspect="1" noTextEdit="1"/>
          </p:cNvSpPr>
          <p:nvPr>
            <p:ph type="sldImg"/>
          </p:nvPr>
        </p:nvSpPr>
        <p:spPr>
          <a:ln/>
        </p:spPr>
      </p:sp>
      <p:sp>
        <p:nvSpPr>
          <p:cNvPr id="8294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CH" altLang="de-DE" dirty="0"/>
          </a:p>
          <a:p>
            <a:endParaRPr lang="de-CH" altLang="de-DE" dirty="0"/>
          </a:p>
          <a:p>
            <a:endParaRPr lang="de-CH" altLang="de-DE" dirty="0"/>
          </a:p>
        </p:txBody>
      </p:sp>
      <p:sp>
        <p:nvSpPr>
          <p:cNvPr id="8294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1525C446-060A-49D6-B81D-055D932357CE}" type="slidenum">
              <a:rPr lang="de-CH" altLang="de-DE" sz="700"/>
              <a:pPr eaLnBrk="1" hangingPunct="1">
                <a:spcBef>
                  <a:spcPct val="0"/>
                </a:spcBef>
              </a:pPr>
              <a:t>31</a:t>
            </a:fld>
            <a:endParaRPr lang="de-CH" altLang="de-DE" sz="7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olienbildplatzhalter 1"/>
          <p:cNvSpPr>
            <a:spLocks noGrp="1" noRot="1" noChangeAspect="1" noTextEdit="1"/>
          </p:cNvSpPr>
          <p:nvPr>
            <p:ph type="sldImg"/>
          </p:nvPr>
        </p:nvSpPr>
        <p:spPr>
          <a:ln/>
        </p:spPr>
      </p:sp>
      <p:sp>
        <p:nvSpPr>
          <p:cNvPr id="66563" name="Notizenplatzhalter 2"/>
          <p:cNvSpPr>
            <a:spLocks noGrp="1"/>
          </p:cNvSpPr>
          <p:nvPr>
            <p:ph type="body" idx="1"/>
          </p:nvPr>
        </p:nvSpPr>
        <p:spPr>
          <a:xfrm>
            <a:off x="709599" y="4861155"/>
            <a:ext cx="5680103" cy="5006826"/>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b="1" u="sng" dirty="0"/>
              <a:t>Ablauf für Übertritte an kantonale Mittelschulen (KSM, WMW, FMS)</a:t>
            </a:r>
          </a:p>
          <a:p>
            <a:pPr marL="177660" indent="-177660">
              <a:buFont typeface="Arial" pitchFamily="34" charset="0"/>
              <a:buChar char="•"/>
              <a:defRPr/>
            </a:pPr>
            <a:r>
              <a:rPr lang="de-DE" dirty="0"/>
              <a:t>Bis zum 15. März müssen die Zuweisungsentscheide gefällt und unterzeichnet sein.</a:t>
            </a:r>
          </a:p>
          <a:p>
            <a:pPr marL="177660" indent="-177660">
              <a:buFont typeface="Arial" pitchFamily="34" charset="0"/>
              <a:buChar char="•"/>
              <a:defRPr/>
            </a:pPr>
            <a:r>
              <a:rPr lang="de-DE" dirty="0"/>
              <a:t>Hat eine Schülerin, ein Schüler einen unterzeichneten Zuweisungsentscheid, leiten die Erziehungsberechtigten diesen zur Anmeldung an die entsprechende Schule weiter.</a:t>
            </a:r>
          </a:p>
          <a:p>
            <a:pPr marL="189175" lvl="1" indent="-177660">
              <a:buFont typeface="Arial" pitchFamily="34" charset="0"/>
              <a:buChar char="•"/>
              <a:defRPr/>
            </a:pPr>
            <a:r>
              <a:rPr lang="de-DE" dirty="0"/>
              <a:t>Können sich Erziehungsberechtigte und Lehrperson nicht einigen, können die Erziehungsberechtigten die Jugendliche bzw. den Jugendlichen bis am 20. März an den Abklärungstest anmelden.</a:t>
            </a:r>
          </a:p>
          <a:p>
            <a:pPr marL="189175" lvl="1" indent="-177660">
              <a:buFont typeface="Arial" pitchFamily="34" charset="0"/>
              <a:buChar char="•"/>
              <a:defRPr/>
            </a:pPr>
            <a:r>
              <a:rPr lang="de-DE" dirty="0"/>
              <a:t>Für die Zulassung an den Abklärungstest müssen folgende Kriterien erfüllt sein:</a:t>
            </a:r>
          </a:p>
          <a:p>
            <a:pPr marL="562588" lvl="2" indent="-187529">
              <a:buFont typeface="Arial" pitchFamily="34" charset="0"/>
              <a:buChar char="•"/>
              <a:defRPr/>
            </a:pPr>
            <a:r>
              <a:rPr lang="de-DE" dirty="0"/>
              <a:t>Niveau A in den Niveaufächern</a:t>
            </a:r>
          </a:p>
          <a:p>
            <a:pPr marL="562588" lvl="2" indent="-187529">
              <a:buFont typeface="Arial" pitchFamily="34" charset="0"/>
              <a:buChar char="•"/>
              <a:defRPr/>
            </a:pPr>
            <a:r>
              <a:rPr lang="de-DE" dirty="0"/>
              <a:t>Für das Kurzzeitgymnasium eine Erfahrungsnote von 4.8</a:t>
            </a:r>
          </a:p>
          <a:p>
            <a:pPr marL="562588" lvl="2" indent="-187529">
              <a:buFont typeface="Arial" pitchFamily="34" charset="0"/>
              <a:buChar char="•"/>
              <a:defRPr/>
            </a:pPr>
            <a:r>
              <a:rPr lang="de-DE" dirty="0"/>
              <a:t>Für die Fachmittelschule und Wirtschaftsmittelschule eine Erfahrungsnote von 4.5</a:t>
            </a:r>
          </a:p>
          <a:p>
            <a:pPr marL="189175" lvl="1" indent="-177660">
              <a:buFont typeface="Arial" pitchFamily="34" charset="0"/>
              <a:buChar char="•"/>
              <a:defRPr/>
            </a:pPr>
            <a:r>
              <a:rPr lang="de-DE" dirty="0"/>
              <a:t>Nehmen Schülerinnen und Schüler am Abklärungstest teil, entscheidet die Übertrittskommission II über die Zuweisung an eine kantonale Mittelschule.</a:t>
            </a:r>
          </a:p>
          <a:p>
            <a:pPr>
              <a:buFont typeface="Arial" pitchFamily="34" charset="0"/>
              <a:buNone/>
              <a:defRPr/>
            </a:pPr>
            <a:endParaRPr lang="de-DE" b="1" u="sng" dirty="0"/>
          </a:p>
          <a:p>
            <a:pPr>
              <a:buFont typeface="Arial" pitchFamily="34" charset="0"/>
              <a:buNone/>
              <a:defRPr/>
            </a:pPr>
            <a:r>
              <a:rPr lang="de-DE" b="1" u="sng" dirty="0"/>
              <a:t>Ablauf Übertritt Lehrbegleitende Berufsmaturitätsschulen</a:t>
            </a:r>
          </a:p>
          <a:p>
            <a:pPr marL="177660" indent="-177660">
              <a:buFont typeface="Arial" pitchFamily="34" charset="0"/>
              <a:buChar char="•"/>
              <a:defRPr/>
            </a:pPr>
            <a:r>
              <a:rPr lang="de-DE" dirty="0"/>
              <a:t>Bis zum 25. März müssen die Zuweisungsentscheide für die lehrbegleitende Berufsmaturitätsschule gefällt und unterzeichnet sein.</a:t>
            </a:r>
          </a:p>
          <a:p>
            <a:pPr marL="177660" indent="-177660">
              <a:buFont typeface="Arial" pitchFamily="34" charset="0"/>
              <a:buChar char="•"/>
              <a:defRPr/>
            </a:pPr>
            <a:r>
              <a:rPr lang="de-DE" dirty="0"/>
              <a:t>Hat eine Schülerin, ein Schüler einen unterzeichneten Zuweisungsentscheid, leiten die Erziehungsberechtigten diesen zur Anmeldung an das Amt für Berufsbildung weiter.</a:t>
            </a:r>
          </a:p>
          <a:p>
            <a:pPr marL="189175" lvl="1" indent="-177660">
              <a:buFont typeface="Arial" pitchFamily="34" charset="0"/>
              <a:buChar char="•"/>
              <a:defRPr/>
            </a:pPr>
            <a:r>
              <a:rPr lang="de-DE" dirty="0"/>
              <a:t>Können sich Erziehungsberechtigte und Lehrperson nicht einigen, können die Eltern die Jugendliche bzw. den Jugendlichen bis spätestens Ende März beim Amt für Berufsbildung zur Aufnahmeprüfung anmelden. Eine Zulassungsbeschränkung zur Aufnahmeprüfung existiert nicht. </a:t>
            </a:r>
          </a:p>
          <a:p>
            <a:pPr marL="177660" indent="-177660">
              <a:buFont typeface="Arial" pitchFamily="34" charset="0"/>
              <a:buChar char="•"/>
              <a:defRPr/>
            </a:pPr>
            <a:r>
              <a:rPr lang="de-DE" dirty="0"/>
              <a:t>Sie werden in der Sekundarschule nochmals ausführlich über das Übertrittsverfahren II informiert.</a:t>
            </a:r>
          </a:p>
          <a:p>
            <a:pPr marL="651418" lvl="1" indent="-177660">
              <a:buFont typeface="Arial" pitchFamily="34" charset="0"/>
              <a:buChar char="•"/>
              <a:defRPr/>
            </a:pPr>
            <a:endParaRPr lang="de-DE" dirty="0"/>
          </a:p>
        </p:txBody>
      </p:sp>
      <p:sp>
        <p:nvSpPr>
          <p:cNvPr id="83972"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CD0B29D1-0918-4BAB-9A4D-5B1EF48039DF}" type="slidenum">
              <a:rPr lang="de-CH" altLang="de-DE" sz="700"/>
              <a:pPr eaLnBrk="1" hangingPunct="1">
                <a:spcBef>
                  <a:spcPct val="0"/>
                </a:spcBef>
              </a:pPr>
              <a:t>32</a:t>
            </a:fld>
            <a:endParaRPr lang="de-CH" altLang="de-DE" sz="7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lienbildplatzhalter 1"/>
          <p:cNvSpPr>
            <a:spLocks noGrp="1" noRot="1" noChangeAspect="1" noTextEdit="1"/>
          </p:cNvSpPr>
          <p:nvPr>
            <p:ph type="sldImg"/>
          </p:nvPr>
        </p:nvSpPr>
        <p:spPr>
          <a:ln/>
        </p:spPr>
      </p:sp>
      <p:sp>
        <p:nvSpPr>
          <p:cNvPr id="122883"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altLang="de-DE" b="1" u="sng" dirty="0">
                <a:cs typeface="Arial" pitchFamily="34" charset="0"/>
              </a:rPr>
              <a:t>Weitere Informationen zu den «Übertritten»</a:t>
            </a:r>
          </a:p>
          <a:p>
            <a:pPr marL="177660" indent="-177660">
              <a:buFont typeface="Arial" panose="020B0604020202020204" pitchFamily="34" charset="0"/>
              <a:buChar char="•"/>
              <a:defRPr/>
            </a:pPr>
            <a:r>
              <a:rPr lang="de-DE" altLang="de-DE" dirty="0">
                <a:cs typeface="Arial" pitchFamily="34" charset="0"/>
              </a:rPr>
              <a:t>Die Informationsschriften zum Übertrittsverfahren</a:t>
            </a:r>
            <a:r>
              <a:rPr lang="de-DE" altLang="de-DE" baseline="0" dirty="0">
                <a:cs typeface="Arial" pitchFamily="34" charset="0"/>
              </a:rPr>
              <a:t> I und II geben </a:t>
            </a:r>
            <a:r>
              <a:rPr lang="de-DE" altLang="de-DE" dirty="0">
                <a:cs typeface="Arial" pitchFamily="34" charset="0"/>
              </a:rPr>
              <a:t>über alle Belange der</a:t>
            </a:r>
            <a:r>
              <a:rPr lang="de-DE" altLang="de-DE" baseline="0" dirty="0">
                <a:cs typeface="Arial" pitchFamily="34" charset="0"/>
              </a:rPr>
              <a:t> beiden Verfahren </a:t>
            </a:r>
            <a:r>
              <a:rPr lang="de-DE" altLang="de-DE" dirty="0">
                <a:cs typeface="Arial" pitchFamily="34" charset="0"/>
              </a:rPr>
              <a:t>Auskunft. </a:t>
            </a:r>
          </a:p>
          <a:p>
            <a:pPr marL="177660" indent="-177660">
              <a:buFont typeface="Arial" panose="020B0604020202020204" pitchFamily="34" charset="0"/>
              <a:buChar char="•"/>
              <a:defRPr/>
            </a:pPr>
            <a:r>
              <a:rPr lang="de-DE" altLang="de-DE" dirty="0">
                <a:cs typeface="Arial" pitchFamily="34" charset="0"/>
              </a:rPr>
              <a:t>Zudem </a:t>
            </a:r>
            <a:r>
              <a:rPr lang="de-DE" altLang="de-DE" baseline="0" dirty="0">
                <a:cs typeface="Arial" pitchFamily="34" charset="0"/>
              </a:rPr>
              <a:t>steht ein Flyer zur Verfügung, der auf weiterführende Informationen im Internet verweist (www.zg.ch/uebertritte). </a:t>
            </a:r>
            <a:endParaRPr lang="de-DE" altLang="de-DE" dirty="0">
              <a:cs typeface="Arial" pitchFamily="34" charset="0"/>
            </a:endParaRPr>
          </a:p>
        </p:txBody>
      </p:sp>
      <p:sp>
        <p:nvSpPr>
          <p:cNvPr id="84996"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B616F2F6-CE7D-4006-A456-E68DFBAB5947}" type="slidenum">
              <a:rPr lang="de-CH" altLang="de-DE" sz="700"/>
              <a:pPr eaLnBrk="1" hangingPunct="1">
                <a:spcBef>
                  <a:spcPct val="0"/>
                </a:spcBef>
              </a:pPr>
              <a:t>33</a:t>
            </a:fld>
            <a:endParaRPr lang="de-CH" altLang="de-DE" sz="7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lienbildplatzhalter 1"/>
          <p:cNvSpPr>
            <a:spLocks noGrp="1" noRot="1" noChangeAspect="1" noTextEdit="1"/>
          </p:cNvSpPr>
          <p:nvPr>
            <p:ph type="sldImg"/>
          </p:nvPr>
        </p:nvSpPr>
        <p:spPr>
          <a:ln/>
        </p:spPr>
      </p:sp>
      <p:sp>
        <p:nvSpPr>
          <p:cNvPr id="8601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Haben Sie noch Fragen?</a:t>
            </a:r>
          </a:p>
        </p:txBody>
      </p:sp>
      <p:sp>
        <p:nvSpPr>
          <p:cNvPr id="8602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CE977919-2B54-4D98-A1B4-27F054254144}" type="slidenum">
              <a:rPr lang="de-CH" altLang="de-DE" sz="700"/>
              <a:pPr eaLnBrk="1" hangingPunct="1">
                <a:spcBef>
                  <a:spcPct val="0"/>
                </a:spcBef>
              </a:pPr>
              <a:t>34</a:t>
            </a:fld>
            <a:endParaRPr lang="de-CH" altLang="de-DE" sz="7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lienbildplatzhalter 1"/>
          <p:cNvSpPr>
            <a:spLocks noGrp="1" noRot="1" noChangeAspect="1" noTextEdit="1"/>
          </p:cNvSpPr>
          <p:nvPr>
            <p:ph type="sldImg"/>
          </p:nvPr>
        </p:nvSpPr>
        <p:spPr>
          <a:ln/>
        </p:spPr>
      </p:sp>
      <p:sp>
        <p:nvSpPr>
          <p:cNvPr id="87043"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1BB00E52-7F33-4055-8FE0-0E4C05C9814A}" type="slidenum">
              <a:rPr lang="de-CH" altLang="de-DE" sz="700"/>
              <a:pPr eaLnBrk="1" hangingPunct="1">
                <a:spcBef>
                  <a:spcPct val="0"/>
                </a:spcBef>
              </a:pPr>
              <a:t>35</a:t>
            </a:fld>
            <a:endParaRPr lang="de-CH" altLang="de-DE" sz="7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CH" b="1" u="sng" dirty="0"/>
              <a:t>Philosophie</a:t>
            </a:r>
          </a:p>
          <a:p>
            <a:pPr marL="177660" indent="-177660">
              <a:buFont typeface="Arial" pitchFamily="34" charset="0"/>
              <a:buChar char="•"/>
              <a:defRPr/>
            </a:pPr>
            <a:r>
              <a:rPr lang="de-CH" dirty="0"/>
              <a:t>Seit mehr als zwei Jahrzehnten erfolgt dieser Übertritt ohne "Sek-Prüfung", sondern vielmehr im Dialog mit den Erziehungsberechtigten und mit dem Kind. </a:t>
            </a:r>
          </a:p>
          <a:p>
            <a:pPr marL="177660" indent="-177660">
              <a:buFont typeface="Arial" pitchFamily="34" charset="0"/>
              <a:buChar char="•"/>
              <a:defRPr/>
            </a:pPr>
            <a:r>
              <a:rPr lang="de-CH" dirty="0"/>
              <a:t>Die Zusammenarbeit ist umso erfolgreicher, wenn ein Austausch der Erfahrungen stattfinden kann und ein gemeinsamer Weg beschritten wird.</a:t>
            </a:r>
          </a:p>
          <a:p>
            <a:pPr marL="177660" indent="-177660">
              <a:buFont typeface="Arial" pitchFamily="34" charset="0"/>
              <a:buChar char="•"/>
              <a:defRPr/>
            </a:pPr>
            <a:r>
              <a:rPr lang="de-CH" dirty="0"/>
              <a:t>Sowohl die Klassenlehrperson als auch die Erziehungsberechtigten haben dasselbe Ziel: die optimale Förderung des Kindes. Nicht persönliche Wünsche und Ideale der Erziehungsberechtigten stehen im Vordergrund, sondern vielmehr eine gemeinsame adäquate Beurteilung der Fähigkeiten und der mutmasslichen Entwicklung des Kindes.</a:t>
            </a:r>
          </a:p>
        </p:txBody>
      </p:sp>
      <p:sp>
        <p:nvSpPr>
          <p:cNvPr id="54276"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ECD3C17F-8C39-4C3B-898C-A5442C7212D2}" type="slidenum">
              <a:rPr lang="de-CH" altLang="de-DE" sz="700"/>
              <a:pPr eaLnBrk="1" hangingPunct="1">
                <a:spcBef>
                  <a:spcPct val="0"/>
                </a:spcBef>
              </a:pPr>
              <a:t>4</a:t>
            </a:fld>
            <a:endParaRPr lang="de-CH" altLang="de-DE" sz="7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a:ln/>
        </p:spPr>
      </p:sp>
      <p:sp>
        <p:nvSpPr>
          <p:cNvPr id="5529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CH" altLang="de-DE" dirty="0"/>
              <a:t>In den kommenden Ausführungen erhalten Sie Informationen zu folgenden Themen:</a:t>
            </a:r>
          </a:p>
          <a:p>
            <a:endParaRPr lang="de-CH" altLang="de-DE" dirty="0"/>
          </a:p>
          <a:p>
            <a:pPr eaLnBrk="1" hangingPunct="1">
              <a:spcBef>
                <a:spcPct val="0"/>
              </a:spcBef>
              <a:buFontTx/>
              <a:buAutoNum type="arabicPeriod"/>
            </a:pPr>
            <a:r>
              <a:rPr lang="de-CH" altLang="de-DE" dirty="0"/>
              <a:t> </a:t>
            </a:r>
            <a:r>
              <a:rPr lang="de-CH" altLang="de-DE" dirty="0" err="1"/>
              <a:t>Übertrittsmöglichkeiten</a:t>
            </a:r>
            <a:endParaRPr lang="de-CH" altLang="de-DE" dirty="0"/>
          </a:p>
          <a:p>
            <a:pPr eaLnBrk="1" hangingPunct="1">
              <a:spcBef>
                <a:spcPct val="0"/>
              </a:spcBef>
              <a:buFontTx/>
              <a:buAutoNum type="arabicPeriod"/>
            </a:pPr>
            <a:r>
              <a:rPr lang="de-CH" altLang="de-DE" dirty="0"/>
              <a:t> Zuweisungskriterien</a:t>
            </a:r>
          </a:p>
          <a:p>
            <a:pPr eaLnBrk="1" hangingPunct="1">
              <a:spcBef>
                <a:spcPct val="0"/>
              </a:spcBef>
              <a:buFontTx/>
              <a:buAutoNum type="arabicPeriod"/>
            </a:pPr>
            <a:r>
              <a:rPr lang="de-CH" altLang="de-DE" dirty="0"/>
              <a:t> Ablauf des Verfahrens</a:t>
            </a:r>
          </a:p>
          <a:p>
            <a:pPr eaLnBrk="1" hangingPunct="1">
              <a:spcBef>
                <a:spcPct val="0"/>
              </a:spcBef>
              <a:buFontTx/>
              <a:buAutoNum type="arabicPeriod"/>
            </a:pPr>
            <a:r>
              <a:rPr lang="de-CH" altLang="de-DE" dirty="0"/>
              <a:t> Gespräche mit Erziehungsberechtigten und Kind</a:t>
            </a:r>
          </a:p>
          <a:p>
            <a:pPr eaLnBrk="1" hangingPunct="1">
              <a:spcBef>
                <a:spcPct val="0"/>
              </a:spcBef>
              <a:buFontTx/>
              <a:buAutoNum type="arabicPeriod"/>
            </a:pPr>
            <a:r>
              <a:rPr lang="de-CH" altLang="de-DE" dirty="0"/>
              <a:t> Fehlende Einigung</a:t>
            </a:r>
          </a:p>
          <a:p>
            <a:pPr eaLnBrk="1" hangingPunct="1">
              <a:spcBef>
                <a:spcPct val="0"/>
              </a:spcBef>
              <a:buFontTx/>
              <a:buAutoNum type="arabicPeriod"/>
            </a:pPr>
            <a:r>
              <a:rPr lang="de-CH" altLang="de-DE" dirty="0"/>
              <a:t> Repetition der 6. Primarklasse</a:t>
            </a:r>
          </a:p>
          <a:p>
            <a:pPr eaLnBrk="1" hangingPunct="1">
              <a:spcBef>
                <a:spcPct val="0"/>
              </a:spcBef>
              <a:buFontTx/>
              <a:buAutoNum type="arabicPeriod"/>
            </a:pPr>
            <a:r>
              <a:rPr lang="de-CH" altLang="de-DE" baseline="0" dirty="0"/>
              <a:t> </a:t>
            </a:r>
            <a:r>
              <a:rPr lang="de-CH" altLang="de-DE" dirty="0"/>
              <a:t>Kooperative Oberstufe</a:t>
            </a:r>
          </a:p>
          <a:p>
            <a:pPr eaLnBrk="1" hangingPunct="1">
              <a:spcBef>
                <a:spcPct val="0"/>
              </a:spcBef>
              <a:buFontTx/>
              <a:buAutoNum type="arabicPeriod"/>
            </a:pPr>
            <a:r>
              <a:rPr lang="de-CH" altLang="de-DE" dirty="0"/>
              <a:t> </a:t>
            </a:r>
            <a:r>
              <a:rPr lang="de-CH" altLang="de-DE" dirty="0" err="1"/>
              <a:t>Übertrittsverfahren</a:t>
            </a:r>
            <a:r>
              <a:rPr lang="de-CH" altLang="de-DE" dirty="0"/>
              <a:t> II</a:t>
            </a:r>
          </a:p>
          <a:p>
            <a:endParaRPr lang="de-CH" altLang="de-DE" dirty="0"/>
          </a:p>
        </p:txBody>
      </p:sp>
      <p:sp>
        <p:nvSpPr>
          <p:cNvPr id="55300"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EB67A9F8-613C-4F10-8F3D-7E24B29F1DBC}" type="slidenum">
              <a:rPr lang="de-CH" altLang="de-DE" sz="700"/>
              <a:pPr eaLnBrk="1" hangingPunct="1">
                <a:spcBef>
                  <a:spcPct val="0"/>
                </a:spcBef>
              </a:pPr>
              <a:t>5</a:t>
            </a:fld>
            <a:endParaRPr lang="de-CH" altLang="de-DE" sz="7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DE" b="1" u="sng" dirty="0"/>
              <a:t>Durchlässigkeit im Zuger Bildungssystem</a:t>
            </a:r>
          </a:p>
          <a:p>
            <a:pPr marL="177660" indent="-177660">
              <a:buFont typeface="Arial" pitchFamily="34" charset="0"/>
              <a:buChar char="•"/>
              <a:defRPr/>
            </a:pPr>
            <a:r>
              <a:rPr lang="de-DE" dirty="0"/>
              <a:t>"Viele Wege führen nach Rom."</a:t>
            </a:r>
          </a:p>
          <a:p>
            <a:pPr marL="177660" indent="-177660">
              <a:buFont typeface="Arial" pitchFamily="34" charset="0"/>
              <a:buChar char="•"/>
              <a:defRPr/>
            </a:pPr>
            <a:r>
              <a:rPr lang="de-DE" dirty="0"/>
              <a:t>Das Zuger Bildungssystem zeichnet sich durch eine äusserst hohe Durchlässigkeit aus. Sie lässt Spielraum für die unterschiedlichen Entwicklungen der Kinder und Jugendlichen. </a:t>
            </a:r>
          </a:p>
          <a:p>
            <a:pPr marL="177660" indent="-177660">
              <a:buFont typeface="Arial" pitchFamily="34" charset="0"/>
              <a:buChar char="•"/>
              <a:defRPr/>
            </a:pPr>
            <a:r>
              <a:rPr lang="de-DE" dirty="0"/>
              <a:t>Die Weggabelung am Ende der Primarstufe stellt nur eine erste Weiche dar, nicht jedoch die einzige und letzte. Ziele lassen sich auf vielen Wegen erreichen. Immer wieder können diese Weichen anders gestellt werden. </a:t>
            </a:r>
          </a:p>
          <a:p>
            <a:pPr marL="177660" indent="-177660">
              <a:buFont typeface="Arial" pitchFamily="34" charset="0"/>
              <a:buChar char="•"/>
              <a:defRPr/>
            </a:pPr>
            <a:r>
              <a:rPr lang="de-DE" dirty="0"/>
              <a:t>Manchmal sind die Vorstellungen und Ziele bereits in der 6. Klasse sehr klar, die aktuellen Fähigkeiten ermöglichen aber den direkten Weg zum Ziel zum Zeitpunkt des Übertritts noch nicht. Das Ziel kann trotzdem erreicht werden, allenfalls nicht auf dem direkten Weg. Der direkte Weg ist nicht für jedes Kind der idealste Weg.</a:t>
            </a:r>
          </a:p>
          <a:p>
            <a:pPr marL="177660" indent="-177660">
              <a:buFont typeface="Arial" pitchFamily="34" charset="0"/>
              <a:buChar char="•"/>
              <a:defRPr/>
            </a:pPr>
            <a:r>
              <a:rPr lang="de-DE" dirty="0"/>
              <a:t>Manchmal konkretisieren sich die Ziele erst auf der Sekundarstufe I. Auch zu diesem Zeitpunkt stehen viele Wege offen. </a:t>
            </a:r>
          </a:p>
        </p:txBody>
      </p:sp>
      <p:sp>
        <p:nvSpPr>
          <p:cNvPr id="56324"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BA1A622F-C4F7-4CE8-990D-793E8F218067}" type="slidenum">
              <a:rPr lang="de-CH" altLang="de-DE" sz="700"/>
              <a:pPr eaLnBrk="1" hangingPunct="1">
                <a:spcBef>
                  <a:spcPct val="0"/>
                </a:spcBef>
              </a:pPr>
              <a:t>6</a:t>
            </a:fld>
            <a:endParaRPr lang="de-CH" altLang="de-DE" sz="7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a:ln/>
        </p:spPr>
      </p:sp>
      <p:sp>
        <p:nvSpPr>
          <p:cNvPr id="57347"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1" u="sng" dirty="0"/>
              <a:t>Bildungssystematik</a:t>
            </a:r>
          </a:p>
          <a:p>
            <a:r>
              <a:rPr lang="de-DE" altLang="de-DE" dirty="0"/>
              <a:t>Die Übersicht über die Bildungssystematik verdeutlicht die Durchlässigkeit im Bildungswesen. Drei Beispiele von individuellen </a:t>
            </a:r>
            <a:r>
              <a:rPr lang="de-DE" altLang="de-DE" dirty="0" err="1"/>
              <a:t>Schulbiografien</a:t>
            </a:r>
            <a:r>
              <a:rPr lang="de-DE" altLang="de-DE" dirty="0"/>
              <a:t> zeigen auf, wie individuell und verschiedenartig die Wege verlaufen können. </a:t>
            </a:r>
          </a:p>
          <a:p>
            <a:r>
              <a:rPr lang="de-DE" altLang="de-DE" b="1" dirty="0"/>
              <a:t>Grün: </a:t>
            </a:r>
            <a:r>
              <a:rPr lang="de-DE" altLang="de-DE" dirty="0"/>
              <a:t>Die Schülerin hat am Ende der 1. Klasse der Sekundarstufe I gemerkt, </a:t>
            </a:r>
            <a:r>
              <a:rPr lang="de-DE" altLang="de-DE" dirty="0" err="1"/>
              <a:t>dass</a:t>
            </a:r>
            <a:r>
              <a:rPr lang="de-DE" altLang="de-DE" dirty="0"/>
              <a:t> die Kantonsschule nicht der richtige Weg ist. Sie hat deshalb die 2. und 3. Klasse in der Gemeinde absolviert und </a:t>
            </a:r>
            <a:r>
              <a:rPr lang="de-DE" altLang="de-DE" dirty="0" err="1"/>
              <a:t>anschliessend</a:t>
            </a:r>
            <a:r>
              <a:rPr lang="de-DE" altLang="de-DE" dirty="0"/>
              <a:t> die FMS besucht. Nach der FMS hat sie sich für die Höhere Fachschule im Gesundheitswesen entschieden. </a:t>
            </a:r>
          </a:p>
          <a:p>
            <a:r>
              <a:rPr lang="de-DE" altLang="de-DE" b="1" dirty="0"/>
              <a:t>Rot: </a:t>
            </a:r>
            <a:r>
              <a:rPr lang="de-DE" altLang="de-DE" dirty="0"/>
              <a:t>Aufgrund von schulischen Defiziten nach dem Zuzug aus dem Ausland wurde der Schüler vorerst der Realschule zugewiesen. Mit zunehmenden Sprachkenntnissen in Deutsch, seinen hohen Kenntnissen in seiner Muttersprache Französisch und seinen ausgeprägten überfachlichen Kompetenzen hat der Schüler am Ende der 1. Real einen Wechsel in die 2. Sekundarschule vollzogen. Nach der dritten Sekundarschule hat er sich dann für den Weg über das Kurzzeitgymnasium in </a:t>
            </a:r>
            <a:r>
              <a:rPr lang="de-DE" altLang="de-DE" dirty="0" err="1"/>
              <a:t>Menzingen</a:t>
            </a:r>
            <a:r>
              <a:rPr lang="de-DE" altLang="de-DE" dirty="0"/>
              <a:t> an die Pädagogische Hochschule in Zug entschieden. </a:t>
            </a:r>
          </a:p>
          <a:p>
            <a:r>
              <a:rPr lang="de-DE" altLang="de-DE" b="1" dirty="0"/>
              <a:t>Blau</a:t>
            </a:r>
            <a:r>
              <a:rPr lang="de-DE" altLang="de-DE" dirty="0"/>
              <a:t>: Nach drei Jahren Sekundarschule hat sich der Jugendliche für eine kaufmännische Lehre in einem Konzern in Zug entschieden. Im </a:t>
            </a:r>
            <a:r>
              <a:rPr lang="de-DE" altLang="de-DE" dirty="0" err="1"/>
              <a:t>Anschluss</a:t>
            </a:r>
            <a:r>
              <a:rPr lang="de-DE" altLang="de-DE" dirty="0"/>
              <a:t> an die Lehre hat er sich die Berufsmaturität in einem Jahr Vollzeitausbildung erworben. Mit der </a:t>
            </a:r>
            <a:r>
              <a:rPr lang="de-DE" altLang="de-DE" dirty="0" err="1"/>
              <a:t>Ergänzungspassarelle</a:t>
            </a:r>
            <a:r>
              <a:rPr lang="de-DE" altLang="de-DE" dirty="0"/>
              <a:t> hat sich der junge Mann </a:t>
            </a:r>
            <a:r>
              <a:rPr lang="de-DE" altLang="de-DE" dirty="0" err="1"/>
              <a:t>anschliessend</a:t>
            </a:r>
            <a:r>
              <a:rPr lang="de-DE" altLang="de-DE" dirty="0"/>
              <a:t> den Zugang zur Universität erworben. </a:t>
            </a:r>
          </a:p>
        </p:txBody>
      </p:sp>
      <p:sp>
        <p:nvSpPr>
          <p:cNvPr id="57348"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A73D40F8-D033-4260-A848-821A72437F0B}" type="slidenum">
              <a:rPr lang="de-CH" altLang="de-DE" sz="700"/>
              <a:pPr eaLnBrk="1" hangingPunct="1">
                <a:spcBef>
                  <a:spcPct val="0"/>
                </a:spcBef>
              </a:pPr>
              <a:t>7</a:t>
            </a:fld>
            <a:endParaRPr lang="de-CH" altLang="de-DE" sz="7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lienbildplatzhalter 1"/>
          <p:cNvSpPr>
            <a:spLocks noGrp="1" noRot="1" noChangeAspect="1" noTextEdit="1"/>
          </p:cNvSpPr>
          <p:nvPr>
            <p:ph type="sldImg"/>
          </p:nvPr>
        </p:nvSpPr>
        <p:spPr>
          <a:ln/>
        </p:spPr>
      </p:sp>
      <p:sp>
        <p:nvSpPr>
          <p:cNvPr id="58371"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BD3BF25B-3646-4E38-A0E3-181795579338}" type="slidenum">
              <a:rPr lang="de-CH" altLang="de-DE" sz="700"/>
              <a:pPr eaLnBrk="1" hangingPunct="1">
                <a:spcBef>
                  <a:spcPct val="0"/>
                </a:spcBef>
              </a:pPr>
              <a:t>8</a:t>
            </a:fld>
            <a:endParaRPr lang="de-CH" altLang="de-DE" sz="7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lienbildplatzhalter 1"/>
          <p:cNvSpPr>
            <a:spLocks noGrp="1" noRot="1" noChangeAspect="1" noTextEdit="1"/>
          </p:cNvSpPr>
          <p:nvPr>
            <p:ph type="sldImg"/>
          </p:nvPr>
        </p:nvSpPr>
        <p:spPr>
          <a:ln/>
        </p:spPr>
      </p:sp>
      <p:sp>
        <p:nvSpPr>
          <p:cNvPr id="3" name="Notizenplatzhalter 2"/>
          <p:cNvSpPr>
            <a:spLocks noGrp="1"/>
          </p:cNvSpPr>
          <p:nvPr>
            <p:ph type="body" idx="1"/>
          </p:nvPr>
        </p:nvSpPr>
        <p:spPr>
          <a:xfrm>
            <a:off x="709599" y="4861155"/>
            <a:ext cx="5680103" cy="4859518"/>
          </a:xfrm>
        </p:spPr>
        <p:txBody>
          <a:bodyPr/>
          <a:lstStyle/>
          <a:p>
            <a:pPr>
              <a:defRPr/>
            </a:pPr>
            <a:r>
              <a:rPr lang="de-CH" b="1" u="sng" dirty="0"/>
              <a:t>Übertrittsmöglichkeiten</a:t>
            </a:r>
          </a:p>
          <a:p>
            <a:pPr marL="177660" indent="-177660">
              <a:buFont typeface="Arial" pitchFamily="34" charset="0"/>
              <a:buChar char="•"/>
              <a:defRPr/>
            </a:pPr>
            <a:r>
              <a:rPr lang="de-CH" dirty="0"/>
              <a:t>Das Übertrittsverfahren I regelt den Übertritt von der Primarstufe in die Sekundarstufe I. Er erfolgt am Ende der 6. Primarklasse bzw. am Ende der 6. Kleinklasse für besondere Förderung (ehemals Kleinklassen B und C).</a:t>
            </a:r>
          </a:p>
          <a:p>
            <a:pPr marL="177660" indent="-177660">
              <a:buFont typeface="Arial" pitchFamily="34" charset="0"/>
              <a:buChar char="•"/>
              <a:defRPr/>
            </a:pPr>
            <a:r>
              <a:rPr lang="de-CH" dirty="0"/>
              <a:t>Die Sekundarstufe I hat vier Schularten: </a:t>
            </a:r>
          </a:p>
          <a:p>
            <a:pPr marL="651418" lvl="1" indent="-177660">
              <a:buFont typeface="Arial" pitchFamily="34" charset="0"/>
              <a:buChar char="•"/>
              <a:defRPr/>
            </a:pPr>
            <a:r>
              <a:rPr lang="de-CH" dirty="0"/>
              <a:t>Langzeitgymnasium (kantonale Schule, wird in Zug und </a:t>
            </a:r>
            <a:r>
              <a:rPr lang="de-CH" dirty="0" err="1"/>
              <a:t>Menzingen</a:t>
            </a:r>
            <a:r>
              <a:rPr lang="de-CH" dirty="0"/>
              <a:t> geführt).</a:t>
            </a:r>
          </a:p>
          <a:p>
            <a:pPr marL="651418" lvl="1" indent="-177660">
              <a:buFont typeface="Arial" pitchFamily="34" charset="0"/>
              <a:buChar char="•"/>
              <a:defRPr/>
            </a:pPr>
            <a:r>
              <a:rPr lang="de-CH" dirty="0"/>
              <a:t>Sekundarschule (gemeindliche Schule)</a:t>
            </a:r>
          </a:p>
          <a:p>
            <a:pPr marL="651418" lvl="1" indent="-177660">
              <a:buFont typeface="Arial" pitchFamily="34" charset="0"/>
              <a:buChar char="•"/>
              <a:defRPr/>
            </a:pPr>
            <a:r>
              <a:rPr lang="de-CH" dirty="0"/>
              <a:t>Realschule </a:t>
            </a:r>
            <a:r>
              <a:rPr lang="de-CH" dirty="0">
                <a:solidFill>
                  <a:srgbClr val="000000"/>
                </a:solidFill>
              </a:rPr>
              <a:t>(gemeindliche Schule)</a:t>
            </a:r>
            <a:endParaRPr lang="de-CH" dirty="0"/>
          </a:p>
          <a:p>
            <a:pPr marL="651418" lvl="1" indent="-177660">
              <a:buFont typeface="Arial" pitchFamily="34" charset="0"/>
              <a:buChar char="•"/>
              <a:defRPr/>
            </a:pPr>
            <a:r>
              <a:rPr lang="de-CH" dirty="0"/>
              <a:t>Werkschule integrativ / </a:t>
            </a:r>
            <a:r>
              <a:rPr lang="de-CH" dirty="0" err="1"/>
              <a:t>separativ</a:t>
            </a:r>
            <a:r>
              <a:rPr lang="de-CH" dirty="0"/>
              <a:t> </a:t>
            </a:r>
            <a:r>
              <a:rPr lang="de-CH" dirty="0">
                <a:solidFill>
                  <a:srgbClr val="000000"/>
                </a:solidFill>
              </a:rPr>
              <a:t>(gemeindliche Schule)</a:t>
            </a:r>
            <a:endParaRPr lang="de-CH" dirty="0"/>
          </a:p>
          <a:p>
            <a:pPr marL="177660" indent="-177660">
              <a:buFont typeface="Arial" pitchFamily="34" charset="0"/>
              <a:buChar char="•"/>
              <a:defRPr/>
            </a:pPr>
            <a:r>
              <a:rPr lang="de-CH" dirty="0"/>
              <a:t>Von der 6. Primarklasse erfolgt der Übertritt entweder ins Langzeitgymnasium, in die Sekundarschule oder in die Realschule.</a:t>
            </a:r>
          </a:p>
          <a:p>
            <a:pPr marL="177660" indent="-177660">
              <a:buFont typeface="Arial" pitchFamily="34" charset="0"/>
              <a:buChar char="•"/>
              <a:defRPr/>
            </a:pPr>
            <a:r>
              <a:rPr lang="de-CH" dirty="0"/>
              <a:t>Übertritte in die Werkschule sind nur unter bestimmten Voraussetzungen möglich.</a:t>
            </a:r>
          </a:p>
          <a:p>
            <a:pPr>
              <a:defRPr/>
            </a:pPr>
            <a:r>
              <a:rPr lang="de-CH" b="1" u="sng" dirty="0"/>
              <a:t>In der Kleinklasse für besondere Förderung sind u.a. Schülerinnen und Schüler mit überdauernden Lernzielanpassungen (üLZA) aufgrund einer Lernbehinderung</a:t>
            </a:r>
          </a:p>
          <a:p>
            <a:pPr marL="177660" indent="-177660">
              <a:buFont typeface="Arial" pitchFamily="34" charset="0"/>
              <a:buChar char="•"/>
              <a:defRPr/>
            </a:pPr>
            <a:r>
              <a:rPr lang="de-CH" dirty="0"/>
              <a:t>Die Kleinklasse für besondere Förderung ist eine Klasse u.a. für Schülerinnen und Schüler mit einer Lernbehinderung. Diese Kleinklassen werden in einigen wenigen Gemeinden geführt. In den meisten Gemeinden werden die Schülerinnen und Schüler mit einer Lernbehinderung in der Regelklasse integriert. </a:t>
            </a:r>
          </a:p>
          <a:p>
            <a:pPr marL="177660" indent="-177660">
              <a:buFont typeface="Arial" pitchFamily="34" charset="0"/>
              <a:buChar char="•"/>
              <a:defRPr/>
            </a:pPr>
            <a:r>
              <a:rPr lang="de-CH" dirty="0"/>
              <a:t>Schülerinnen und Schüler mit überdauernden Lernzielanpassungen aufgrund einer Lernbehinderung, sei es aus Kleinklassen oder solche, die in der Regelklasse integriert sind, werden in der Regel der Werkschule zugewiesen. Im Ausnahmefall kann eine Zuweisung in die Realschule erfolgen. In solchen Fällen ist der Rektor der Gemeinde beizuziehen. </a:t>
            </a:r>
          </a:p>
        </p:txBody>
      </p:sp>
      <p:sp>
        <p:nvSpPr>
          <p:cNvPr id="59396" name="Foliennummernplatzhalt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100">
                <a:solidFill>
                  <a:schemeClr val="tx1"/>
                </a:solidFill>
                <a:latin typeface="Arial Narrow" pitchFamily="34" charset="0"/>
                <a:cs typeface="Arial" charset="0"/>
              </a:defRPr>
            </a:lvl1pPr>
            <a:lvl2pPr marL="769857" indent="-296099" eaLnBrk="0" hangingPunct="0">
              <a:spcBef>
                <a:spcPct val="30000"/>
              </a:spcBef>
              <a:defRPr sz="1100">
                <a:solidFill>
                  <a:schemeClr val="tx1"/>
                </a:solidFill>
                <a:latin typeface="Arial Narrow" pitchFamily="34" charset="0"/>
                <a:cs typeface="Arial" charset="0"/>
              </a:defRPr>
            </a:lvl2pPr>
            <a:lvl3pPr marL="1184396" indent="-236879" eaLnBrk="0" hangingPunct="0">
              <a:spcBef>
                <a:spcPct val="30000"/>
              </a:spcBef>
              <a:defRPr sz="1100">
                <a:solidFill>
                  <a:schemeClr val="tx1"/>
                </a:solidFill>
                <a:latin typeface="Arial Narrow" pitchFamily="34" charset="0"/>
                <a:cs typeface="Arial" charset="0"/>
              </a:defRPr>
            </a:lvl3pPr>
            <a:lvl4pPr marL="1658154" indent="-236879" eaLnBrk="0" hangingPunct="0">
              <a:spcBef>
                <a:spcPct val="30000"/>
              </a:spcBef>
              <a:defRPr sz="1100">
                <a:solidFill>
                  <a:schemeClr val="tx1"/>
                </a:solidFill>
                <a:latin typeface="Arial Narrow" pitchFamily="34" charset="0"/>
                <a:cs typeface="Arial" charset="0"/>
              </a:defRPr>
            </a:lvl4pPr>
            <a:lvl5pPr marL="2131914" indent="-236879" eaLnBrk="0" hangingPunct="0">
              <a:spcBef>
                <a:spcPct val="30000"/>
              </a:spcBef>
              <a:defRPr sz="1100">
                <a:solidFill>
                  <a:schemeClr val="tx1"/>
                </a:solidFill>
                <a:latin typeface="Arial Narrow" pitchFamily="34" charset="0"/>
                <a:cs typeface="Arial" charset="0"/>
              </a:defRPr>
            </a:lvl5pPr>
            <a:lvl6pPr marL="2605672" indent="-236879" eaLnBrk="0" fontAlgn="base" hangingPunct="0">
              <a:spcBef>
                <a:spcPct val="30000"/>
              </a:spcBef>
              <a:spcAft>
                <a:spcPct val="0"/>
              </a:spcAft>
              <a:defRPr sz="1100">
                <a:solidFill>
                  <a:schemeClr val="tx1"/>
                </a:solidFill>
                <a:latin typeface="Arial Narrow" pitchFamily="34" charset="0"/>
                <a:cs typeface="Arial" charset="0"/>
              </a:defRPr>
            </a:lvl6pPr>
            <a:lvl7pPr marL="3079431" indent="-236879" eaLnBrk="0" fontAlgn="base" hangingPunct="0">
              <a:spcBef>
                <a:spcPct val="30000"/>
              </a:spcBef>
              <a:spcAft>
                <a:spcPct val="0"/>
              </a:spcAft>
              <a:defRPr sz="1100">
                <a:solidFill>
                  <a:schemeClr val="tx1"/>
                </a:solidFill>
                <a:latin typeface="Arial Narrow" pitchFamily="34" charset="0"/>
                <a:cs typeface="Arial" charset="0"/>
              </a:defRPr>
            </a:lvl7pPr>
            <a:lvl8pPr marL="3553190" indent="-236879" eaLnBrk="0" fontAlgn="base" hangingPunct="0">
              <a:spcBef>
                <a:spcPct val="30000"/>
              </a:spcBef>
              <a:spcAft>
                <a:spcPct val="0"/>
              </a:spcAft>
              <a:defRPr sz="1100">
                <a:solidFill>
                  <a:schemeClr val="tx1"/>
                </a:solidFill>
                <a:latin typeface="Arial Narrow" pitchFamily="34" charset="0"/>
                <a:cs typeface="Arial" charset="0"/>
              </a:defRPr>
            </a:lvl8pPr>
            <a:lvl9pPr marL="4026948" indent="-236879" eaLnBrk="0" fontAlgn="base" hangingPunct="0">
              <a:spcBef>
                <a:spcPct val="30000"/>
              </a:spcBef>
              <a:spcAft>
                <a:spcPct val="0"/>
              </a:spcAft>
              <a:defRPr sz="1100">
                <a:solidFill>
                  <a:schemeClr val="tx1"/>
                </a:solidFill>
                <a:latin typeface="Arial Narrow" pitchFamily="34" charset="0"/>
                <a:cs typeface="Arial" charset="0"/>
              </a:defRPr>
            </a:lvl9pPr>
          </a:lstStyle>
          <a:p>
            <a:pPr eaLnBrk="1" hangingPunct="1">
              <a:spcBef>
                <a:spcPct val="0"/>
              </a:spcBef>
            </a:pPr>
            <a:fld id="{7E822580-84B3-4502-8DE2-D371C8F330D0}" type="slidenum">
              <a:rPr lang="de-CH" altLang="de-DE" sz="700"/>
              <a:pPr eaLnBrk="1" hangingPunct="1">
                <a:spcBef>
                  <a:spcPct val="0"/>
                </a:spcBef>
              </a:pPr>
              <a:t>9</a:t>
            </a:fld>
            <a:endParaRPr lang="de-CH" altLang="de-DE" sz="7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34925" y="2924175"/>
            <a:ext cx="9213850" cy="2879725"/>
          </a:xfrm>
          <a:prstGeom prst="rect">
            <a:avLst/>
          </a:prstGeom>
          <a:solidFill>
            <a:srgbClr val="0070B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eaLnBrk="1" hangingPunct="1">
              <a:defRPr/>
            </a:pPr>
            <a:endParaRPr lang="de-DE" altLang="de-DE" dirty="0"/>
          </a:p>
        </p:txBody>
      </p:sp>
      <p:pic>
        <p:nvPicPr>
          <p:cNvPr id="5" name="Picture 10" descr="logo_zug_rgb_1mm"/>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2600" y="436563"/>
            <a:ext cx="2894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Rectangle 2"/>
          <p:cNvSpPr>
            <a:spLocks noGrp="1" noChangeArrowheads="1"/>
          </p:cNvSpPr>
          <p:nvPr>
            <p:ph type="ctrTitle"/>
          </p:nvPr>
        </p:nvSpPr>
        <p:spPr>
          <a:xfrm>
            <a:off x="1619250" y="3068638"/>
            <a:ext cx="7200900" cy="792162"/>
          </a:xfrm>
          <a:solidFill>
            <a:srgbClr val="0070B8"/>
          </a:solidFill>
          <a:extLst>
            <a:ext uri="{91240B29-F687-4F45-9708-019B960494DF}">
              <a14:hiddenLine xmlns:a14="http://schemas.microsoft.com/office/drawing/2010/main" w="9525">
                <a:solidFill>
                  <a:srgbClr val="0070B8"/>
                </a:solidFill>
                <a:miter lim="800000"/>
                <a:headEnd/>
                <a:tailEnd/>
              </a14:hiddenLine>
            </a:ext>
          </a:extLst>
        </p:spPr>
        <p:txBody>
          <a:bodyPr/>
          <a:lstStyle>
            <a:lvl1pPr>
              <a:defRPr sz="4000" smtClean="0">
                <a:solidFill>
                  <a:srgbClr val="FFFFFF"/>
                </a:solidFill>
              </a:defRPr>
            </a:lvl1pPr>
          </a:lstStyle>
          <a:p>
            <a:pPr lvl="0"/>
            <a:r>
              <a:rPr lang="de-DE" noProof="0"/>
              <a:t>Titelmasterformat durch Klicken bearbeiten</a:t>
            </a:r>
            <a:endParaRPr lang="de-CH" noProof="0"/>
          </a:p>
        </p:txBody>
      </p:sp>
      <p:sp>
        <p:nvSpPr>
          <p:cNvPr id="34819" name="Rectangle 3"/>
          <p:cNvSpPr>
            <a:spLocks noGrp="1" noChangeArrowheads="1"/>
          </p:cNvSpPr>
          <p:nvPr>
            <p:ph type="subTitle" idx="1"/>
          </p:nvPr>
        </p:nvSpPr>
        <p:spPr>
          <a:xfrm>
            <a:off x="1619250" y="3860800"/>
            <a:ext cx="7200900" cy="1511300"/>
          </a:xfrm>
          <a:solidFill>
            <a:srgbClr val="0070B8"/>
          </a:solidFill>
          <a:extLst>
            <a:ext uri="{91240B29-F687-4F45-9708-019B960494DF}">
              <a14:hiddenLine xmlns:a14="http://schemas.microsoft.com/office/drawing/2010/main" w="9525">
                <a:solidFill>
                  <a:srgbClr val="0070B8"/>
                </a:solidFill>
                <a:miter lim="800000"/>
                <a:headEnd/>
                <a:tailEnd/>
              </a14:hiddenLine>
            </a:ext>
          </a:extLst>
        </p:spPr>
        <p:txBody>
          <a:bodyPr/>
          <a:lstStyle>
            <a:lvl1pPr>
              <a:defRPr sz="2000" smtClean="0">
                <a:solidFill>
                  <a:srgbClr val="FFFFFF"/>
                </a:solidFill>
              </a:defRPr>
            </a:lvl1pPr>
          </a:lstStyle>
          <a:p>
            <a:pPr lvl="0"/>
            <a:r>
              <a:rPr lang="de-DE" noProof="0"/>
              <a:t>Formatvorlage des Untertitelmasters durch Klicken bearbeiten</a:t>
            </a:r>
            <a:endParaRPr lang="de-CH" noProof="0"/>
          </a:p>
        </p:txBody>
      </p:sp>
      <p:sp>
        <p:nvSpPr>
          <p:cNvPr id="6"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7" name="Rectangle 5"/>
          <p:cNvSpPr>
            <a:spLocks noGrp="1" noChangeArrowheads="1"/>
          </p:cNvSpPr>
          <p:nvPr>
            <p:ph type="ftr" sz="quarter" idx="11"/>
          </p:nvPr>
        </p:nvSpPr>
        <p:spPr>
          <a:xfrm>
            <a:off x="3133725" y="260350"/>
            <a:ext cx="4678363" cy="144463"/>
          </a:xfrm>
        </p:spPr>
        <p:txBody>
          <a:bodyPr/>
          <a:lstStyle>
            <a:lvl1pPr>
              <a:defRPr/>
            </a:lvl1pPr>
          </a:lstStyle>
          <a:p>
            <a:pPr>
              <a:defRPr/>
            </a:pPr>
            <a:r>
              <a:rPr lang="de-CH"/>
              <a:t>Präsentation der Übertrittskommission I</a:t>
            </a:r>
          </a:p>
        </p:txBody>
      </p:sp>
      <p:sp>
        <p:nvSpPr>
          <p:cNvPr id="8" name="Rectangle 6"/>
          <p:cNvSpPr>
            <a:spLocks noGrp="1" noChangeArrowheads="1"/>
          </p:cNvSpPr>
          <p:nvPr>
            <p:ph type="sldNum" sz="quarter" idx="12"/>
          </p:nvPr>
        </p:nvSpPr>
        <p:spPr/>
        <p:txBody>
          <a:bodyPr/>
          <a:lstStyle>
            <a:lvl1pPr>
              <a:defRPr/>
            </a:lvl1pPr>
          </a:lstStyle>
          <a:p>
            <a:pPr>
              <a:defRPr/>
            </a:pPr>
            <a:r>
              <a:rPr lang="de-CH"/>
              <a:t>Seite </a:t>
            </a:r>
            <a:fld id="{2C7A87DD-B020-42D5-A065-0E5D6ED49474}" type="slidenum">
              <a:rPr lang="de-CH"/>
              <a:pPr>
                <a:defRPr/>
              </a:pPr>
              <a:t>‹Nr.›</a:t>
            </a:fld>
            <a:endParaRPr lang="de-CH"/>
          </a:p>
        </p:txBody>
      </p:sp>
    </p:spTree>
    <p:extLst>
      <p:ext uri="{BB962C8B-B14F-4D97-AF65-F5344CB8AC3E}">
        <p14:creationId xmlns:p14="http://schemas.microsoft.com/office/powerpoint/2010/main" val="1262202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1042988" y="6665913"/>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6" name="Rectangle 6"/>
          <p:cNvSpPr>
            <a:spLocks noGrp="1" noChangeArrowheads="1"/>
          </p:cNvSpPr>
          <p:nvPr>
            <p:ph type="sldNum" sz="quarter" idx="11"/>
          </p:nvPr>
        </p:nvSpPr>
        <p:spPr/>
        <p:txBody>
          <a:bodyPr/>
          <a:lstStyle>
            <a:lvl1pPr>
              <a:defRPr/>
            </a:lvl1pPr>
          </a:lstStyle>
          <a:p>
            <a:pPr>
              <a:defRPr/>
            </a:pPr>
            <a:r>
              <a:rPr lang="de-CH"/>
              <a:t>Seite </a:t>
            </a:r>
            <a:fld id="{DC0B133E-A80D-451A-9B1B-89DA66BB056F}" type="slidenum">
              <a:rPr lang="de-CH"/>
              <a:pPr>
                <a:defRPr/>
              </a:pPr>
              <a:t>‹Nr.›</a:t>
            </a:fld>
            <a:endParaRPr lang="de-CH"/>
          </a:p>
        </p:txBody>
      </p:sp>
    </p:spTree>
    <p:extLst>
      <p:ext uri="{BB962C8B-B14F-4D97-AF65-F5344CB8AC3E}">
        <p14:creationId xmlns:p14="http://schemas.microsoft.com/office/powerpoint/2010/main" val="1363877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1042988" y="6673850"/>
            <a:ext cx="4679950" cy="144463"/>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Vertikaler Titel 1"/>
          <p:cNvSpPr>
            <a:spLocks noGrp="1"/>
          </p:cNvSpPr>
          <p:nvPr>
            <p:ph type="title" orient="vert"/>
          </p:nvPr>
        </p:nvSpPr>
        <p:spPr>
          <a:xfrm>
            <a:off x="6877050" y="1052513"/>
            <a:ext cx="1943100" cy="4032250"/>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1042988" y="1052513"/>
            <a:ext cx="5681662" cy="403225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6" name="Rectangle 6"/>
          <p:cNvSpPr>
            <a:spLocks noGrp="1" noChangeArrowheads="1"/>
          </p:cNvSpPr>
          <p:nvPr>
            <p:ph type="sldNum" sz="quarter" idx="11"/>
          </p:nvPr>
        </p:nvSpPr>
        <p:spPr/>
        <p:txBody>
          <a:bodyPr/>
          <a:lstStyle>
            <a:lvl1pPr>
              <a:defRPr/>
            </a:lvl1pPr>
          </a:lstStyle>
          <a:p>
            <a:pPr>
              <a:defRPr/>
            </a:pPr>
            <a:r>
              <a:rPr lang="de-CH"/>
              <a:t>Seite </a:t>
            </a:r>
            <a:fld id="{453EF881-2F52-4C2D-A4AD-F6CDB3489BC6}" type="slidenum">
              <a:rPr lang="de-CH"/>
              <a:pPr>
                <a:defRPr/>
              </a:pPr>
              <a:t>‹Nr.›</a:t>
            </a:fld>
            <a:endParaRPr lang="de-CH"/>
          </a:p>
        </p:txBody>
      </p:sp>
    </p:spTree>
    <p:extLst>
      <p:ext uri="{BB962C8B-B14F-4D97-AF65-F5344CB8AC3E}">
        <p14:creationId xmlns:p14="http://schemas.microsoft.com/office/powerpoint/2010/main" val="3182115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1042988" y="1052513"/>
            <a:ext cx="7777162" cy="647700"/>
          </a:xfrm>
        </p:spPr>
        <p:txBody>
          <a:bodyPr/>
          <a:lstStyle/>
          <a:p>
            <a:r>
              <a:rPr lang="de-DE"/>
              <a:t>Titelmasterformat durch Klicken bearbeiten</a:t>
            </a:r>
            <a:endParaRPr lang="de-CH"/>
          </a:p>
        </p:txBody>
      </p:sp>
      <p:sp>
        <p:nvSpPr>
          <p:cNvPr id="3" name="Diagrammplatzhalter 2"/>
          <p:cNvSpPr>
            <a:spLocks noGrp="1"/>
          </p:cNvSpPr>
          <p:nvPr>
            <p:ph type="chart" idx="1"/>
          </p:nvPr>
        </p:nvSpPr>
        <p:spPr>
          <a:xfrm>
            <a:off x="1042988" y="1844675"/>
            <a:ext cx="7777162" cy="3240088"/>
          </a:xfrm>
        </p:spPr>
        <p:txBody>
          <a:bodyPr/>
          <a:lstStyle/>
          <a:p>
            <a:pPr lvl="0"/>
            <a:r>
              <a:rPr lang="de-DE" noProof="0" dirty="0"/>
              <a:t>Diagramm durch Klicken auf Symbol hinzufügen</a:t>
            </a:r>
            <a:endParaRPr lang="de-CH" noProof="0" dirty="0"/>
          </a:p>
        </p:txBody>
      </p:sp>
      <p:sp>
        <p:nvSpPr>
          <p:cNvPr id="4" name="Rectangle 4"/>
          <p:cNvSpPr>
            <a:spLocks noGrp="1" noChangeArrowheads="1"/>
          </p:cNvSpPr>
          <p:nvPr>
            <p:ph type="dt" sz="half" idx="10"/>
          </p:nvPr>
        </p:nvSpPr>
        <p:spPr>
          <a:ln/>
        </p:spPr>
        <p:txBody>
          <a:bodyPr/>
          <a:lstStyle>
            <a:lvl1pPr>
              <a:defRPr/>
            </a:lvl1pPr>
          </a:lstStyle>
          <a:p>
            <a:pPr>
              <a:defRPr/>
            </a:pPr>
            <a:r>
              <a:rPr lang="de-DE"/>
              <a:t>00.00.0000</a:t>
            </a:r>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Präsentation der Übertrittskommission I</a:t>
            </a:r>
          </a:p>
        </p:txBody>
      </p:sp>
      <p:sp>
        <p:nvSpPr>
          <p:cNvPr id="6" name="Rectangle 6"/>
          <p:cNvSpPr>
            <a:spLocks noGrp="1" noChangeArrowheads="1"/>
          </p:cNvSpPr>
          <p:nvPr>
            <p:ph type="sldNum" sz="quarter" idx="12"/>
          </p:nvPr>
        </p:nvSpPr>
        <p:spPr>
          <a:ln/>
        </p:spPr>
        <p:txBody>
          <a:bodyPr/>
          <a:lstStyle>
            <a:lvl1pPr>
              <a:defRPr/>
            </a:lvl1pPr>
          </a:lstStyle>
          <a:p>
            <a:pPr>
              <a:defRPr/>
            </a:pPr>
            <a:r>
              <a:rPr lang="de-CH"/>
              <a:t>Seite </a:t>
            </a:r>
            <a:fld id="{5238E7BB-946C-4A7E-B72C-BFA0A8B492A8}" type="slidenum">
              <a:rPr lang="de-CH"/>
              <a:pPr>
                <a:defRPr/>
              </a:pPr>
              <a:t>‹Nr.›</a:t>
            </a:fld>
            <a:endParaRPr lang="de-CH"/>
          </a:p>
        </p:txBody>
      </p:sp>
    </p:spTree>
    <p:extLst>
      <p:ext uri="{BB962C8B-B14F-4D97-AF65-F5344CB8AC3E}">
        <p14:creationId xmlns:p14="http://schemas.microsoft.com/office/powerpoint/2010/main" val="2377916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1042988" y="6681788"/>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7"/>
          <p:cNvSpPr>
            <a:spLocks noGrp="1"/>
          </p:cNvSpPr>
          <p:nvPr>
            <p:ph type="dt" sz="half" idx="10"/>
          </p:nvPr>
        </p:nvSpPr>
        <p:spPr/>
        <p:txBody>
          <a:bodyPr/>
          <a:lstStyle>
            <a:lvl1pPr>
              <a:defRPr/>
            </a:lvl1pPr>
          </a:lstStyle>
          <a:p>
            <a:pPr>
              <a:defRPr/>
            </a:pPr>
            <a:r>
              <a:rPr lang="de-DE"/>
              <a:t>00.00.0000</a:t>
            </a:r>
            <a:endParaRPr lang="de-CH"/>
          </a:p>
        </p:txBody>
      </p:sp>
      <p:sp>
        <p:nvSpPr>
          <p:cNvPr id="6" name="Foliennummernplatzhalter 9"/>
          <p:cNvSpPr>
            <a:spLocks noGrp="1"/>
          </p:cNvSpPr>
          <p:nvPr>
            <p:ph type="sldNum" sz="quarter" idx="11"/>
          </p:nvPr>
        </p:nvSpPr>
        <p:spPr/>
        <p:txBody>
          <a:bodyPr/>
          <a:lstStyle>
            <a:lvl1pPr>
              <a:defRPr/>
            </a:lvl1pPr>
          </a:lstStyle>
          <a:p>
            <a:pPr>
              <a:defRPr/>
            </a:pPr>
            <a:r>
              <a:rPr lang="de-CH"/>
              <a:t>Seite </a:t>
            </a:r>
            <a:fld id="{5A5A1CCD-58AE-4378-B36C-FFD8217C8416}" type="slidenum">
              <a:rPr lang="de-CH"/>
              <a:pPr>
                <a:defRPr/>
              </a:pPr>
              <a:t>‹Nr.›</a:t>
            </a:fld>
            <a:endParaRPr lang="de-CH"/>
          </a:p>
        </p:txBody>
      </p:sp>
    </p:spTree>
    <p:extLst>
      <p:ext uri="{BB962C8B-B14F-4D97-AF65-F5344CB8AC3E}">
        <p14:creationId xmlns:p14="http://schemas.microsoft.com/office/powerpoint/2010/main" val="2772988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1042988" y="6681788"/>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5"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6" name="Rectangle 6"/>
          <p:cNvSpPr>
            <a:spLocks noGrp="1" noChangeArrowheads="1"/>
          </p:cNvSpPr>
          <p:nvPr>
            <p:ph type="sldNum" sz="quarter" idx="11"/>
          </p:nvPr>
        </p:nvSpPr>
        <p:spPr/>
        <p:txBody>
          <a:bodyPr/>
          <a:lstStyle>
            <a:lvl1pPr>
              <a:defRPr/>
            </a:lvl1pPr>
          </a:lstStyle>
          <a:p>
            <a:pPr>
              <a:defRPr/>
            </a:pPr>
            <a:r>
              <a:rPr lang="de-CH"/>
              <a:t>Seite </a:t>
            </a:r>
            <a:fld id="{482ECB7B-949E-48C9-AF75-174069CA3ACB}" type="slidenum">
              <a:rPr lang="de-CH"/>
              <a:pPr>
                <a:defRPr/>
              </a:pPr>
              <a:t>‹Nr.›</a:t>
            </a:fld>
            <a:endParaRPr lang="de-CH"/>
          </a:p>
        </p:txBody>
      </p:sp>
    </p:spTree>
    <p:extLst>
      <p:ext uri="{BB962C8B-B14F-4D97-AF65-F5344CB8AC3E}">
        <p14:creationId xmlns:p14="http://schemas.microsoft.com/office/powerpoint/2010/main" val="3018264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1042988" y="6665913"/>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1042988" y="1844675"/>
            <a:ext cx="3811587" cy="3240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006975" y="1844675"/>
            <a:ext cx="3813175" cy="3240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7" name="Rectangle 6"/>
          <p:cNvSpPr>
            <a:spLocks noGrp="1" noChangeArrowheads="1"/>
          </p:cNvSpPr>
          <p:nvPr>
            <p:ph type="sldNum" sz="quarter" idx="11"/>
          </p:nvPr>
        </p:nvSpPr>
        <p:spPr/>
        <p:txBody>
          <a:bodyPr/>
          <a:lstStyle>
            <a:lvl1pPr>
              <a:defRPr/>
            </a:lvl1pPr>
          </a:lstStyle>
          <a:p>
            <a:pPr>
              <a:defRPr/>
            </a:pPr>
            <a:r>
              <a:rPr lang="de-CH"/>
              <a:t>Seite </a:t>
            </a:r>
            <a:fld id="{6B745122-5E60-482D-83E9-C586E826AEB7}" type="slidenum">
              <a:rPr lang="de-CH"/>
              <a:pPr>
                <a:defRPr/>
              </a:pPr>
              <a:t>‹Nr.›</a:t>
            </a:fld>
            <a:endParaRPr lang="de-CH"/>
          </a:p>
        </p:txBody>
      </p:sp>
    </p:spTree>
    <p:extLst>
      <p:ext uri="{BB962C8B-B14F-4D97-AF65-F5344CB8AC3E}">
        <p14:creationId xmlns:p14="http://schemas.microsoft.com/office/powerpoint/2010/main" val="2862298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7" name="Rectangle 5"/>
          <p:cNvSpPr txBox="1">
            <a:spLocks noChangeArrowheads="1"/>
          </p:cNvSpPr>
          <p:nvPr userDrawn="1"/>
        </p:nvSpPr>
        <p:spPr bwMode="auto">
          <a:xfrm>
            <a:off x="1042988" y="6673850"/>
            <a:ext cx="4679950" cy="144463"/>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9" name="Rectangle 6"/>
          <p:cNvSpPr>
            <a:spLocks noGrp="1" noChangeArrowheads="1"/>
          </p:cNvSpPr>
          <p:nvPr>
            <p:ph type="sldNum" sz="quarter" idx="11"/>
          </p:nvPr>
        </p:nvSpPr>
        <p:spPr/>
        <p:txBody>
          <a:bodyPr/>
          <a:lstStyle>
            <a:lvl1pPr>
              <a:defRPr/>
            </a:lvl1pPr>
          </a:lstStyle>
          <a:p>
            <a:pPr>
              <a:defRPr/>
            </a:pPr>
            <a:r>
              <a:rPr lang="de-CH"/>
              <a:t>Seite </a:t>
            </a:r>
            <a:fld id="{BA1DD4C5-E214-462A-B067-94D2B935E0D9}" type="slidenum">
              <a:rPr lang="de-CH"/>
              <a:pPr>
                <a:defRPr/>
              </a:pPr>
              <a:t>‹Nr.›</a:t>
            </a:fld>
            <a:endParaRPr lang="de-CH"/>
          </a:p>
        </p:txBody>
      </p:sp>
    </p:spTree>
    <p:extLst>
      <p:ext uri="{BB962C8B-B14F-4D97-AF65-F5344CB8AC3E}">
        <p14:creationId xmlns:p14="http://schemas.microsoft.com/office/powerpoint/2010/main" val="54399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3" name="Rectangle 5"/>
          <p:cNvSpPr txBox="1">
            <a:spLocks noChangeArrowheads="1"/>
          </p:cNvSpPr>
          <p:nvPr userDrawn="1"/>
        </p:nvSpPr>
        <p:spPr bwMode="auto">
          <a:xfrm>
            <a:off x="1042988" y="6665913"/>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p:txBody>
          <a:bodyPr/>
          <a:lstStyle/>
          <a:p>
            <a:r>
              <a:rPr lang="de-DE"/>
              <a:t>Titelmasterformat durch Klicken bearbeiten</a:t>
            </a:r>
            <a:endParaRPr lang="de-CH"/>
          </a:p>
        </p:txBody>
      </p:sp>
      <p:sp>
        <p:nvSpPr>
          <p:cNvPr id="4"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5" name="Rectangle 6"/>
          <p:cNvSpPr>
            <a:spLocks noGrp="1" noChangeArrowheads="1"/>
          </p:cNvSpPr>
          <p:nvPr>
            <p:ph type="sldNum" sz="quarter" idx="11"/>
          </p:nvPr>
        </p:nvSpPr>
        <p:spPr/>
        <p:txBody>
          <a:bodyPr/>
          <a:lstStyle>
            <a:lvl1pPr>
              <a:defRPr/>
            </a:lvl1pPr>
          </a:lstStyle>
          <a:p>
            <a:pPr>
              <a:defRPr/>
            </a:pPr>
            <a:r>
              <a:rPr lang="de-CH"/>
              <a:t>Seite </a:t>
            </a:r>
            <a:fld id="{3F592A1E-B8ED-4A92-B46D-4C293397C865}" type="slidenum">
              <a:rPr lang="de-CH"/>
              <a:pPr>
                <a:defRPr/>
              </a:pPr>
              <a:t>‹Nr.›</a:t>
            </a:fld>
            <a:endParaRPr lang="de-CH"/>
          </a:p>
        </p:txBody>
      </p:sp>
    </p:spTree>
    <p:extLst>
      <p:ext uri="{BB962C8B-B14F-4D97-AF65-F5344CB8AC3E}">
        <p14:creationId xmlns:p14="http://schemas.microsoft.com/office/powerpoint/2010/main" val="1825752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p:cNvSpPr txBox="1">
            <a:spLocks noChangeArrowheads="1"/>
          </p:cNvSpPr>
          <p:nvPr userDrawn="1"/>
        </p:nvSpPr>
        <p:spPr bwMode="auto">
          <a:xfrm>
            <a:off x="1042988" y="6665913"/>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3"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4" name="Rectangle 6"/>
          <p:cNvSpPr>
            <a:spLocks noGrp="1" noChangeArrowheads="1"/>
          </p:cNvSpPr>
          <p:nvPr>
            <p:ph type="sldNum" sz="quarter" idx="11"/>
          </p:nvPr>
        </p:nvSpPr>
        <p:spPr/>
        <p:txBody>
          <a:bodyPr/>
          <a:lstStyle>
            <a:lvl1pPr>
              <a:defRPr/>
            </a:lvl1pPr>
          </a:lstStyle>
          <a:p>
            <a:pPr>
              <a:defRPr/>
            </a:pPr>
            <a:r>
              <a:rPr lang="de-CH"/>
              <a:t>Seite </a:t>
            </a:r>
            <a:fld id="{5894E58E-3933-40B6-8D65-04137B31C599}" type="slidenum">
              <a:rPr lang="de-CH"/>
              <a:pPr>
                <a:defRPr/>
              </a:pPr>
              <a:t>‹Nr.›</a:t>
            </a:fld>
            <a:endParaRPr lang="de-CH"/>
          </a:p>
        </p:txBody>
      </p:sp>
    </p:spTree>
    <p:extLst>
      <p:ext uri="{BB962C8B-B14F-4D97-AF65-F5344CB8AC3E}">
        <p14:creationId xmlns:p14="http://schemas.microsoft.com/office/powerpoint/2010/main" val="3134521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1042988" y="6681788"/>
            <a:ext cx="4679950" cy="144462"/>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6"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7" name="Rectangle 6"/>
          <p:cNvSpPr>
            <a:spLocks noGrp="1" noChangeArrowheads="1"/>
          </p:cNvSpPr>
          <p:nvPr>
            <p:ph type="sldNum" sz="quarter" idx="11"/>
          </p:nvPr>
        </p:nvSpPr>
        <p:spPr/>
        <p:txBody>
          <a:bodyPr/>
          <a:lstStyle>
            <a:lvl1pPr>
              <a:defRPr/>
            </a:lvl1pPr>
          </a:lstStyle>
          <a:p>
            <a:pPr>
              <a:defRPr/>
            </a:pPr>
            <a:r>
              <a:rPr lang="de-CH"/>
              <a:t>Seite </a:t>
            </a:r>
            <a:fld id="{17B28749-8BC6-42FC-A056-FBF1100EC9A7}" type="slidenum">
              <a:rPr lang="de-CH"/>
              <a:pPr>
                <a:defRPr/>
              </a:pPr>
              <a:t>‹Nr.›</a:t>
            </a:fld>
            <a:endParaRPr lang="de-CH"/>
          </a:p>
        </p:txBody>
      </p:sp>
    </p:spTree>
    <p:extLst>
      <p:ext uri="{BB962C8B-B14F-4D97-AF65-F5344CB8AC3E}">
        <p14:creationId xmlns:p14="http://schemas.microsoft.com/office/powerpoint/2010/main" val="3447590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1042988" y="6673850"/>
            <a:ext cx="4679950" cy="144463"/>
          </a:xfrm>
          <a:prstGeom prst="rect">
            <a:avLst/>
          </a:prstGeom>
          <a:noFill/>
          <a:ln w="9525">
            <a:noFill/>
            <a:miter lim="800000"/>
            <a:headEnd/>
            <a:tailEnd/>
          </a:ln>
          <a:effectLst/>
        </p:spPr>
        <p:txBody>
          <a:bodyPr lIns="0" tIns="0" rIns="0" bIns="0"/>
          <a:lstStyle>
            <a:defPPr>
              <a:defRPr lang="de-CH"/>
            </a:defPPr>
            <a:lvl1pPr algn="l" rtl="0" fontAlgn="base">
              <a:spcBef>
                <a:spcPct val="0"/>
              </a:spcBef>
              <a:spcAft>
                <a:spcPct val="0"/>
              </a:spcAft>
              <a:defRPr sz="800" kern="1200" smtClean="0">
                <a:solidFill>
                  <a:schemeClr val="tx1"/>
                </a:solidFill>
                <a:latin typeface="Arial Narrow" pitchFamily="34" charset="0"/>
                <a:ea typeface="+mn-ea"/>
                <a:cs typeface="Arial" charset="0"/>
              </a:defRPr>
            </a:lvl1pPr>
            <a:lvl2pPr marL="457200" algn="l" rtl="0" fontAlgn="base">
              <a:spcBef>
                <a:spcPct val="0"/>
              </a:spcBef>
              <a:spcAft>
                <a:spcPct val="0"/>
              </a:spcAft>
              <a:defRPr sz="2600" kern="1200">
                <a:solidFill>
                  <a:schemeClr val="tx1"/>
                </a:solidFill>
                <a:latin typeface="Arial Narrow" pitchFamily="34" charset="0"/>
                <a:ea typeface="+mn-ea"/>
                <a:cs typeface="Arial" charset="0"/>
              </a:defRPr>
            </a:lvl2pPr>
            <a:lvl3pPr marL="914400" algn="l" rtl="0" fontAlgn="base">
              <a:spcBef>
                <a:spcPct val="0"/>
              </a:spcBef>
              <a:spcAft>
                <a:spcPct val="0"/>
              </a:spcAft>
              <a:defRPr sz="2600" kern="1200">
                <a:solidFill>
                  <a:schemeClr val="tx1"/>
                </a:solidFill>
                <a:latin typeface="Arial Narrow" pitchFamily="34" charset="0"/>
                <a:ea typeface="+mn-ea"/>
                <a:cs typeface="Arial" charset="0"/>
              </a:defRPr>
            </a:lvl3pPr>
            <a:lvl4pPr marL="1371600" algn="l" rtl="0" fontAlgn="base">
              <a:spcBef>
                <a:spcPct val="0"/>
              </a:spcBef>
              <a:spcAft>
                <a:spcPct val="0"/>
              </a:spcAft>
              <a:defRPr sz="2600" kern="1200">
                <a:solidFill>
                  <a:schemeClr val="tx1"/>
                </a:solidFill>
                <a:latin typeface="Arial Narrow" pitchFamily="34" charset="0"/>
                <a:ea typeface="+mn-ea"/>
                <a:cs typeface="Arial" charset="0"/>
              </a:defRPr>
            </a:lvl4pPr>
            <a:lvl5pPr marL="1828800" algn="l" rtl="0" fontAlgn="base">
              <a:spcBef>
                <a:spcPct val="0"/>
              </a:spcBef>
              <a:spcAft>
                <a:spcPct val="0"/>
              </a:spcAft>
              <a:defRPr sz="2600" kern="1200">
                <a:solidFill>
                  <a:schemeClr val="tx1"/>
                </a:solidFill>
                <a:latin typeface="Arial Narrow" pitchFamily="34" charset="0"/>
                <a:ea typeface="+mn-ea"/>
                <a:cs typeface="Arial" charset="0"/>
              </a:defRPr>
            </a:lvl5pPr>
            <a:lvl6pPr marL="2286000" algn="l" defTabSz="914400" rtl="0" eaLnBrk="1" latinLnBrk="0" hangingPunct="1">
              <a:defRPr sz="2600" kern="1200">
                <a:solidFill>
                  <a:schemeClr val="tx1"/>
                </a:solidFill>
                <a:latin typeface="Arial Narrow" pitchFamily="34" charset="0"/>
                <a:ea typeface="+mn-ea"/>
                <a:cs typeface="Arial" charset="0"/>
              </a:defRPr>
            </a:lvl6pPr>
            <a:lvl7pPr marL="2743200" algn="l" defTabSz="914400" rtl="0" eaLnBrk="1" latinLnBrk="0" hangingPunct="1">
              <a:defRPr sz="2600" kern="1200">
                <a:solidFill>
                  <a:schemeClr val="tx1"/>
                </a:solidFill>
                <a:latin typeface="Arial Narrow" pitchFamily="34" charset="0"/>
                <a:ea typeface="+mn-ea"/>
                <a:cs typeface="Arial" charset="0"/>
              </a:defRPr>
            </a:lvl7pPr>
            <a:lvl8pPr marL="3200400" algn="l" defTabSz="914400" rtl="0" eaLnBrk="1" latinLnBrk="0" hangingPunct="1">
              <a:defRPr sz="2600" kern="1200">
                <a:solidFill>
                  <a:schemeClr val="tx1"/>
                </a:solidFill>
                <a:latin typeface="Arial Narrow" pitchFamily="34" charset="0"/>
                <a:ea typeface="+mn-ea"/>
                <a:cs typeface="Arial" charset="0"/>
              </a:defRPr>
            </a:lvl8pPr>
            <a:lvl9pPr marL="3657600" algn="l" defTabSz="914400" rtl="0" eaLnBrk="1" latinLnBrk="0" hangingPunct="1">
              <a:defRPr sz="2600" kern="1200">
                <a:solidFill>
                  <a:schemeClr val="tx1"/>
                </a:solidFill>
                <a:latin typeface="Arial Narrow" pitchFamily="34" charset="0"/>
                <a:ea typeface="+mn-ea"/>
                <a:cs typeface="Arial" charset="0"/>
              </a:defRPr>
            </a:lvl9pPr>
          </a:lstStyle>
          <a:p>
            <a:pPr>
              <a:defRPr/>
            </a:pPr>
            <a:r>
              <a:rPr lang="de-CH" sz="700" dirty="0"/>
              <a:t>Präsentation der Übertrittskommission I</a:t>
            </a:r>
          </a:p>
        </p:txBody>
      </p:sp>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dirty="0"/>
              <a:t>Bild durch Klicken auf Symbol hinzufügen</a:t>
            </a:r>
            <a:endParaRPr lang="de-CH" noProof="0"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6" name="Rectangle 4"/>
          <p:cNvSpPr>
            <a:spLocks noGrp="1" noChangeArrowheads="1"/>
          </p:cNvSpPr>
          <p:nvPr>
            <p:ph type="dt" sz="half" idx="10"/>
          </p:nvPr>
        </p:nvSpPr>
        <p:spPr/>
        <p:txBody>
          <a:bodyPr/>
          <a:lstStyle>
            <a:lvl1pPr>
              <a:defRPr/>
            </a:lvl1pPr>
          </a:lstStyle>
          <a:p>
            <a:pPr>
              <a:defRPr/>
            </a:pPr>
            <a:r>
              <a:rPr lang="de-DE"/>
              <a:t>00.00.0000</a:t>
            </a:r>
            <a:endParaRPr lang="de-CH"/>
          </a:p>
        </p:txBody>
      </p:sp>
      <p:sp>
        <p:nvSpPr>
          <p:cNvPr id="7" name="Rectangle 6"/>
          <p:cNvSpPr>
            <a:spLocks noGrp="1" noChangeArrowheads="1"/>
          </p:cNvSpPr>
          <p:nvPr>
            <p:ph type="sldNum" sz="quarter" idx="11"/>
          </p:nvPr>
        </p:nvSpPr>
        <p:spPr/>
        <p:txBody>
          <a:bodyPr/>
          <a:lstStyle>
            <a:lvl1pPr>
              <a:defRPr/>
            </a:lvl1pPr>
          </a:lstStyle>
          <a:p>
            <a:pPr>
              <a:defRPr/>
            </a:pPr>
            <a:r>
              <a:rPr lang="de-CH"/>
              <a:t>Seite </a:t>
            </a:r>
            <a:fld id="{4C296D86-D2D8-4A6B-BD3E-37C46AB079BD}" type="slidenum">
              <a:rPr lang="de-CH"/>
              <a:pPr>
                <a:defRPr/>
              </a:pPr>
              <a:t>‹Nr.›</a:t>
            </a:fld>
            <a:endParaRPr lang="de-CH"/>
          </a:p>
        </p:txBody>
      </p:sp>
    </p:spTree>
    <p:extLst>
      <p:ext uri="{BB962C8B-B14F-4D97-AF65-F5344CB8AC3E}">
        <p14:creationId xmlns:p14="http://schemas.microsoft.com/office/powerpoint/2010/main" val="1005549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42988" y="1052513"/>
            <a:ext cx="77771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Titelmasterformat durch Klicken bearbeiten</a:t>
            </a:r>
          </a:p>
        </p:txBody>
      </p:sp>
      <p:sp>
        <p:nvSpPr>
          <p:cNvPr id="1027" name="Rectangle 3"/>
          <p:cNvSpPr>
            <a:spLocks noGrp="1" noChangeArrowheads="1"/>
          </p:cNvSpPr>
          <p:nvPr>
            <p:ph type="body" idx="1"/>
          </p:nvPr>
        </p:nvSpPr>
        <p:spPr bwMode="auto">
          <a:xfrm>
            <a:off x="1042988" y="1844675"/>
            <a:ext cx="7777162"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Textmasterformate durch Klicken bearbeiten</a:t>
            </a:r>
          </a:p>
          <a:p>
            <a:pPr lvl="1"/>
            <a:r>
              <a:rPr lang="de-CH" altLang="de-DE"/>
              <a:t>Zweite Ebene</a:t>
            </a:r>
          </a:p>
          <a:p>
            <a:pPr lvl="2"/>
            <a:r>
              <a:rPr lang="de-CH" altLang="de-DE"/>
              <a:t>Dritte Ebene</a:t>
            </a:r>
          </a:p>
          <a:p>
            <a:pPr lvl="3"/>
            <a:r>
              <a:rPr lang="de-CH" altLang="de-DE"/>
              <a:t>Vierte Ebene</a:t>
            </a:r>
          </a:p>
          <a:p>
            <a:pPr lvl="4"/>
            <a:r>
              <a:rPr lang="de-CH" altLang="de-DE"/>
              <a:t>Fünfte Ebene</a:t>
            </a:r>
          </a:p>
        </p:txBody>
      </p:sp>
      <p:sp>
        <p:nvSpPr>
          <p:cNvPr id="1028" name="Rectangle 4"/>
          <p:cNvSpPr>
            <a:spLocks noGrp="1" noChangeArrowheads="1"/>
          </p:cNvSpPr>
          <p:nvPr>
            <p:ph type="dt" sz="half" idx="2"/>
          </p:nvPr>
        </p:nvSpPr>
        <p:spPr bwMode="auto">
          <a:xfrm>
            <a:off x="7812088" y="260350"/>
            <a:ext cx="576262" cy="144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800"/>
            </a:lvl1pPr>
          </a:lstStyle>
          <a:p>
            <a:pPr>
              <a:defRPr/>
            </a:pPr>
            <a:r>
              <a:rPr lang="de-DE"/>
              <a:t>00.00.0000</a:t>
            </a:r>
            <a:endParaRPr lang="de-CH"/>
          </a:p>
        </p:txBody>
      </p:sp>
      <p:sp>
        <p:nvSpPr>
          <p:cNvPr id="1029" name="Rectangle 5"/>
          <p:cNvSpPr>
            <a:spLocks noGrp="1" noChangeArrowheads="1"/>
          </p:cNvSpPr>
          <p:nvPr>
            <p:ph type="ftr" sz="quarter" idx="3"/>
          </p:nvPr>
        </p:nvSpPr>
        <p:spPr bwMode="auto">
          <a:xfrm>
            <a:off x="1042988" y="6673850"/>
            <a:ext cx="4679950" cy="144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700"/>
            </a:lvl1pPr>
          </a:lstStyle>
          <a:p>
            <a:pPr>
              <a:defRPr/>
            </a:pPr>
            <a:r>
              <a:rPr lang="de-CH"/>
              <a:t>Präsentation der Übertrittskommission I</a:t>
            </a:r>
          </a:p>
        </p:txBody>
      </p:sp>
      <p:sp>
        <p:nvSpPr>
          <p:cNvPr id="1030" name="Rectangle 6"/>
          <p:cNvSpPr>
            <a:spLocks noGrp="1" noChangeArrowheads="1"/>
          </p:cNvSpPr>
          <p:nvPr>
            <p:ph type="sldNum" sz="quarter" idx="4"/>
          </p:nvPr>
        </p:nvSpPr>
        <p:spPr bwMode="auto">
          <a:xfrm>
            <a:off x="8388350" y="260350"/>
            <a:ext cx="431800" cy="144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800"/>
            </a:lvl1pPr>
          </a:lstStyle>
          <a:p>
            <a:pPr>
              <a:defRPr/>
            </a:pPr>
            <a:r>
              <a:rPr lang="de-CH"/>
              <a:t>Seite </a:t>
            </a:r>
            <a:fld id="{AAEE2291-E193-4C0C-BFFC-28227588EC96}" type="slidenum">
              <a:rPr lang="de-CH"/>
              <a:pPr>
                <a:defRPr/>
              </a:pPr>
              <a:t>‹Nr.›</a:t>
            </a:fld>
            <a:endParaRPr lang="de-CH"/>
          </a:p>
        </p:txBody>
      </p:sp>
      <p:pic>
        <p:nvPicPr>
          <p:cNvPr id="1031" name="Picture 7" descr="logo_zug_klein_rgb_1mm"/>
          <p:cNvPicPr preferRelativeResize="0">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9738" y="220663"/>
            <a:ext cx="149066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99" r:id="rId1"/>
    <p:sldLayoutId id="2147484900" r:id="rId2"/>
    <p:sldLayoutId id="2147484901" r:id="rId3"/>
    <p:sldLayoutId id="2147484902" r:id="rId4"/>
    <p:sldLayoutId id="2147484903" r:id="rId5"/>
    <p:sldLayoutId id="2147484904" r:id="rId6"/>
    <p:sldLayoutId id="2147484905" r:id="rId7"/>
    <p:sldLayoutId id="2147484906" r:id="rId8"/>
    <p:sldLayoutId id="2147484907" r:id="rId9"/>
    <p:sldLayoutId id="2147484908" r:id="rId10"/>
    <p:sldLayoutId id="2147484909" r:id="rId11"/>
    <p:sldLayoutId id="2147484898" r:id="rId12"/>
  </p:sldLayoutIdLst>
  <p:hf sldNum="0" hdr="0" dt="0"/>
  <p:txStyles>
    <p:titleStyle>
      <a:lvl1pPr algn="l" rtl="0" eaLnBrk="0" fontAlgn="base" hangingPunct="0">
        <a:spcBef>
          <a:spcPct val="0"/>
        </a:spcBef>
        <a:spcAft>
          <a:spcPct val="0"/>
        </a:spcAft>
        <a:defRPr sz="3300">
          <a:solidFill>
            <a:schemeClr val="tx1"/>
          </a:solidFill>
          <a:latin typeface="+mj-lt"/>
          <a:ea typeface="+mj-ea"/>
          <a:cs typeface="+mj-cs"/>
        </a:defRPr>
      </a:lvl1pPr>
      <a:lvl2pPr algn="l" rtl="0" eaLnBrk="0" fontAlgn="base" hangingPunct="0">
        <a:spcBef>
          <a:spcPct val="0"/>
        </a:spcBef>
        <a:spcAft>
          <a:spcPct val="0"/>
        </a:spcAft>
        <a:defRPr sz="3300">
          <a:solidFill>
            <a:schemeClr val="tx1"/>
          </a:solidFill>
          <a:latin typeface="Arial Narrow" pitchFamily="34" charset="0"/>
          <a:cs typeface="Arial" charset="0"/>
        </a:defRPr>
      </a:lvl2pPr>
      <a:lvl3pPr algn="l" rtl="0" eaLnBrk="0" fontAlgn="base" hangingPunct="0">
        <a:spcBef>
          <a:spcPct val="0"/>
        </a:spcBef>
        <a:spcAft>
          <a:spcPct val="0"/>
        </a:spcAft>
        <a:defRPr sz="3300">
          <a:solidFill>
            <a:schemeClr val="tx1"/>
          </a:solidFill>
          <a:latin typeface="Arial Narrow" pitchFamily="34" charset="0"/>
          <a:cs typeface="Arial" charset="0"/>
        </a:defRPr>
      </a:lvl3pPr>
      <a:lvl4pPr algn="l" rtl="0" eaLnBrk="0" fontAlgn="base" hangingPunct="0">
        <a:spcBef>
          <a:spcPct val="0"/>
        </a:spcBef>
        <a:spcAft>
          <a:spcPct val="0"/>
        </a:spcAft>
        <a:defRPr sz="3300">
          <a:solidFill>
            <a:schemeClr val="tx1"/>
          </a:solidFill>
          <a:latin typeface="Arial Narrow" pitchFamily="34" charset="0"/>
          <a:cs typeface="Arial" charset="0"/>
        </a:defRPr>
      </a:lvl4pPr>
      <a:lvl5pPr algn="l" rtl="0" eaLnBrk="0" fontAlgn="base" hangingPunct="0">
        <a:spcBef>
          <a:spcPct val="0"/>
        </a:spcBef>
        <a:spcAft>
          <a:spcPct val="0"/>
        </a:spcAft>
        <a:defRPr sz="3300">
          <a:solidFill>
            <a:schemeClr val="tx1"/>
          </a:solidFill>
          <a:latin typeface="Arial Narrow" pitchFamily="34" charset="0"/>
          <a:cs typeface="Arial" charset="0"/>
        </a:defRPr>
      </a:lvl5pPr>
      <a:lvl6pPr marL="457200" algn="l" rtl="0" eaLnBrk="1" fontAlgn="base" hangingPunct="1">
        <a:spcBef>
          <a:spcPct val="0"/>
        </a:spcBef>
        <a:spcAft>
          <a:spcPct val="0"/>
        </a:spcAft>
        <a:defRPr sz="3300">
          <a:solidFill>
            <a:schemeClr val="tx2"/>
          </a:solidFill>
          <a:latin typeface="Arial Narrow" pitchFamily="34" charset="0"/>
          <a:cs typeface="Arial" charset="0"/>
        </a:defRPr>
      </a:lvl6pPr>
      <a:lvl7pPr marL="914400" algn="l" rtl="0" eaLnBrk="1" fontAlgn="base" hangingPunct="1">
        <a:spcBef>
          <a:spcPct val="0"/>
        </a:spcBef>
        <a:spcAft>
          <a:spcPct val="0"/>
        </a:spcAft>
        <a:defRPr sz="3300">
          <a:solidFill>
            <a:schemeClr val="tx2"/>
          </a:solidFill>
          <a:latin typeface="Arial Narrow" pitchFamily="34" charset="0"/>
          <a:cs typeface="Arial" charset="0"/>
        </a:defRPr>
      </a:lvl7pPr>
      <a:lvl8pPr marL="1371600" algn="l" rtl="0" eaLnBrk="1" fontAlgn="base" hangingPunct="1">
        <a:spcBef>
          <a:spcPct val="0"/>
        </a:spcBef>
        <a:spcAft>
          <a:spcPct val="0"/>
        </a:spcAft>
        <a:defRPr sz="3300">
          <a:solidFill>
            <a:schemeClr val="tx2"/>
          </a:solidFill>
          <a:latin typeface="Arial Narrow" pitchFamily="34" charset="0"/>
          <a:cs typeface="Arial" charset="0"/>
        </a:defRPr>
      </a:lvl8pPr>
      <a:lvl9pPr marL="1828800" algn="l" rtl="0" eaLnBrk="1" fontAlgn="base" hangingPunct="1">
        <a:spcBef>
          <a:spcPct val="0"/>
        </a:spcBef>
        <a:spcAft>
          <a:spcPct val="0"/>
        </a:spcAft>
        <a:defRPr sz="3300">
          <a:solidFill>
            <a:schemeClr val="tx2"/>
          </a:solidFill>
          <a:latin typeface="Arial Narrow" pitchFamily="34" charset="0"/>
          <a:cs typeface="Arial" charset="0"/>
        </a:defRPr>
      </a:lvl9pPr>
    </p:titleStyle>
    <p:body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3" Type="http://schemas.openxmlformats.org/officeDocument/2006/relationships/hyperlink" Target="http://www.google.ch/url?sa=i&amp;rct=j&amp;q=&amp;esrc=s&amp;frm=1&amp;source=images&amp;cd=&amp;cad=rja&amp;docid=hoVCDQhZqaRkdM&amp;tbnid=jRq0y0Nb1G2v5M:&amp;ved=0CAUQjRw&amp;url=http://www.vebidoo.de/jan%2Bengel&amp;ei=7PA7Uo3QHsqz0QXfxYGwBA&amp;bvm=bv.52434380,d.d2k&amp;psig=AFQjCNE0xr9hD4z3eqDBicU3iR-UymIRZg&amp;ust=1379746378062589"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4.xml"/><Relationship Id="rId7" Type="http://schemas.openxmlformats.org/officeDocument/2006/relationships/image" Target="../media/image10.png"/><Relationship Id="rId12"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11" Type="http://schemas.openxmlformats.org/officeDocument/2006/relationships/image" Target="../media/image14.png"/><Relationship Id="rId5" Type="http://schemas.openxmlformats.org/officeDocument/2006/relationships/oleObject" Target="../embeddings/oleObject1.bin"/><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h/url?sa=i&amp;rct=j&amp;q=&amp;esrc=s&amp;frm=1&amp;source=images&amp;cd=&amp;cad=rja&amp;docid=SUQ6Ye1S5zt4TM&amp;tbnid=HgVTvDrOvcTLsM:&amp;ved=0CAUQjRw&amp;url=http://www.ts-heiduk.de/erfolgreiches-leben/was-bedeutet-erfolg-fuer-sie/attachment/486324_r_k_b_by_gerd-altmann_pixelio-de/&amp;ei=qwYwUonwBYSc0QWPw4DgCQ&amp;bvm=bv.51773540,d.d2k&amp;psig=AFQjCNH2g-3AotYJsOIGcBhBMlEKZuAw9w&amp;ust=1378965484639208"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bild_be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6"/>
          <p:cNvSpPr txBox="1">
            <a:spLocks noChangeArrowheads="1"/>
          </p:cNvSpPr>
          <p:nvPr/>
        </p:nvSpPr>
        <p:spPr bwMode="auto">
          <a:xfrm>
            <a:off x="142875" y="222250"/>
            <a:ext cx="3378200"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DE" altLang="de-DE">
                <a:ea typeface="Times New Roman" pitchFamily="18" charset="0"/>
                <a:cs typeface="Latha" pitchFamily="34" charset="0"/>
              </a:rPr>
              <a:t>1. Übertrittsmöglichkeiten</a:t>
            </a:r>
          </a:p>
        </p:txBody>
      </p:sp>
      <p:sp>
        <p:nvSpPr>
          <p:cNvPr id="22531" name="Line 33"/>
          <p:cNvSpPr>
            <a:spLocks noChangeShapeType="1"/>
          </p:cNvSpPr>
          <p:nvPr/>
        </p:nvSpPr>
        <p:spPr bwMode="auto">
          <a:xfrm>
            <a:off x="3816350" y="6081713"/>
            <a:ext cx="265113" cy="0"/>
          </a:xfrm>
          <a:prstGeom prst="line">
            <a:avLst/>
          </a:prstGeom>
          <a:noFill/>
          <a:ln w="9525">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532" name="Line 34"/>
          <p:cNvSpPr>
            <a:spLocks noChangeShapeType="1"/>
          </p:cNvSpPr>
          <p:nvPr/>
        </p:nvSpPr>
        <p:spPr bwMode="auto">
          <a:xfrm>
            <a:off x="3816350" y="3362325"/>
            <a:ext cx="2762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533" name="Line 37"/>
          <p:cNvSpPr>
            <a:spLocks noChangeShapeType="1"/>
          </p:cNvSpPr>
          <p:nvPr/>
        </p:nvSpPr>
        <p:spPr bwMode="auto">
          <a:xfrm>
            <a:off x="5148263" y="5067300"/>
            <a:ext cx="26987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de-CH"/>
          </a:p>
        </p:txBody>
      </p:sp>
      <p:grpSp>
        <p:nvGrpSpPr>
          <p:cNvPr id="22534" name="Gruppieren 3"/>
          <p:cNvGrpSpPr>
            <a:grpSpLocks/>
          </p:cNvGrpSpPr>
          <p:nvPr/>
        </p:nvGrpSpPr>
        <p:grpSpPr bwMode="auto">
          <a:xfrm>
            <a:off x="3768725" y="128588"/>
            <a:ext cx="1828800" cy="6362700"/>
            <a:chOff x="5296481" y="-1234070"/>
            <a:chExt cx="1828800" cy="6362700"/>
          </a:xfrm>
        </p:grpSpPr>
        <p:grpSp>
          <p:nvGrpSpPr>
            <p:cNvPr id="22547" name="Gruppieren 1"/>
            <p:cNvGrpSpPr>
              <a:grpSpLocks/>
            </p:cNvGrpSpPr>
            <p:nvPr/>
          </p:nvGrpSpPr>
          <p:grpSpPr bwMode="auto">
            <a:xfrm>
              <a:off x="5296481" y="-1234070"/>
              <a:ext cx="1828800" cy="6362700"/>
              <a:chOff x="4967046" y="495300"/>
              <a:chExt cx="1828800" cy="6362700"/>
            </a:xfrm>
          </p:grpSpPr>
          <p:pic>
            <p:nvPicPr>
              <p:cNvPr id="2255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7046" y="495300"/>
                <a:ext cx="1828800" cy="636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2554" name="Text Box 70"/>
              <p:cNvSpPr txBox="1">
                <a:spLocks noChangeArrowheads="1"/>
              </p:cNvSpPr>
              <p:nvPr/>
            </p:nvSpPr>
            <p:spPr bwMode="auto">
              <a:xfrm>
                <a:off x="5273433" y="3236448"/>
                <a:ext cx="1030288" cy="476250"/>
              </a:xfrm>
              <a:prstGeom prst="rect">
                <a:avLst/>
              </a:prstGeom>
              <a:solidFill>
                <a:srgbClr val="FFFFFF"/>
              </a:solidFill>
              <a:ln w="6350">
                <a:solidFill>
                  <a:srgbClr val="000000"/>
                </a:solidFill>
                <a:miter lim="800000"/>
                <a:headEnd/>
                <a:tailEnd/>
              </a:ln>
            </p:spPr>
            <p:txBody>
              <a:bodyPr anchor="ct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DE" altLang="de-DE" sz="1200" b="1">
                    <a:latin typeface="Arial" charset="0"/>
                    <a:ea typeface="Times New Roman" pitchFamily="18" charset="0"/>
                    <a:cs typeface="Latha" pitchFamily="34" charset="0"/>
                  </a:rPr>
                  <a:t>Sekundar-</a:t>
                </a:r>
                <a:endParaRPr lang="de-CH" altLang="de-DE" sz="900">
                  <a:latin typeface="Arial" charset="0"/>
                  <a:ea typeface="Times New Roman" pitchFamily="18" charset="0"/>
                  <a:cs typeface="Latha" pitchFamily="34" charset="0"/>
                </a:endParaRPr>
              </a:p>
              <a:p>
                <a:pPr algn="ctr">
                  <a:lnSpc>
                    <a:spcPct val="100000"/>
                  </a:lnSpc>
                  <a:spcBef>
                    <a:spcPct val="0"/>
                  </a:spcBef>
                </a:pPr>
                <a:r>
                  <a:rPr lang="de-DE" altLang="de-DE" sz="1200" b="1">
                    <a:latin typeface="Arial" charset="0"/>
                    <a:ea typeface="Times New Roman" pitchFamily="18" charset="0"/>
                    <a:cs typeface="Latha" pitchFamily="34" charset="0"/>
                  </a:rPr>
                  <a:t>schule</a:t>
                </a:r>
                <a:endParaRPr lang="de-CH" altLang="de-DE" sz="900">
                  <a:latin typeface="Arial" charset="0"/>
                  <a:ea typeface="Times New Roman" pitchFamily="18" charset="0"/>
                  <a:cs typeface="Latha" pitchFamily="34" charset="0"/>
                </a:endParaRPr>
              </a:p>
            </p:txBody>
          </p:sp>
          <p:sp>
            <p:nvSpPr>
              <p:cNvPr id="22555" name="Text Box 88"/>
              <p:cNvSpPr txBox="1">
                <a:spLocks noChangeArrowheads="1"/>
              </p:cNvSpPr>
              <p:nvPr/>
            </p:nvSpPr>
            <p:spPr bwMode="auto">
              <a:xfrm>
                <a:off x="5251564" y="5787290"/>
                <a:ext cx="1050925" cy="320675"/>
              </a:xfrm>
              <a:prstGeom prst="rect">
                <a:avLst/>
              </a:prstGeom>
              <a:solidFill>
                <a:srgbClr val="FFFFFF"/>
              </a:solidFill>
              <a:ln w="6350">
                <a:solidFill>
                  <a:srgbClr val="000000"/>
                </a:solidFill>
                <a:miter lim="800000"/>
                <a:headEnd/>
                <a:tailEnd/>
              </a:ln>
            </p:spPr>
            <p:txBody>
              <a:bodyPr anchor="ct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DE" altLang="de-DE" sz="1200" b="1">
                    <a:latin typeface="Arial" charset="0"/>
                    <a:ea typeface="Times New Roman" pitchFamily="18" charset="0"/>
                    <a:cs typeface="Latha" pitchFamily="34" charset="0"/>
                  </a:rPr>
                  <a:t>Realschule</a:t>
                </a:r>
                <a:endParaRPr lang="de-DE" altLang="de-DE">
                  <a:latin typeface="Arial" charset="0"/>
                  <a:ea typeface="Times New Roman" pitchFamily="18" charset="0"/>
                  <a:cs typeface="Latha" pitchFamily="34" charset="0"/>
                </a:endParaRPr>
              </a:p>
            </p:txBody>
          </p:sp>
          <p:sp>
            <p:nvSpPr>
              <p:cNvPr id="22556" name="Text Box 93"/>
              <p:cNvSpPr txBox="1">
                <a:spLocks noChangeArrowheads="1"/>
              </p:cNvSpPr>
              <p:nvPr/>
            </p:nvSpPr>
            <p:spPr bwMode="auto">
              <a:xfrm>
                <a:off x="5262676" y="6456363"/>
                <a:ext cx="1039813" cy="288925"/>
              </a:xfrm>
              <a:prstGeom prst="rect">
                <a:avLst/>
              </a:prstGeom>
              <a:solidFill>
                <a:srgbClr val="FFFFFF"/>
              </a:solidFill>
              <a:ln w="6350">
                <a:solidFill>
                  <a:srgbClr val="000000"/>
                </a:solidFill>
                <a:miter lim="800000"/>
                <a:headEnd/>
                <a:tailEnd/>
              </a:ln>
            </p:spPr>
            <p:txBody>
              <a:bodyPr lIns="54000" rIns="5400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DE" altLang="de-DE" sz="1200" b="1">
                    <a:latin typeface="Arial" charset="0"/>
                    <a:ea typeface="Times New Roman" pitchFamily="18" charset="0"/>
                    <a:cs typeface="Latha" pitchFamily="34" charset="0"/>
                  </a:rPr>
                  <a:t>Werkschule </a:t>
                </a:r>
                <a:endParaRPr lang="de-DE" altLang="de-DE">
                  <a:latin typeface="Arial" charset="0"/>
                  <a:ea typeface="Times New Roman" pitchFamily="18" charset="0"/>
                  <a:cs typeface="Latha" pitchFamily="34" charset="0"/>
                </a:endParaRPr>
              </a:p>
            </p:txBody>
          </p:sp>
          <p:sp>
            <p:nvSpPr>
              <p:cNvPr id="22557" name="Text Box 104"/>
              <p:cNvSpPr txBox="1">
                <a:spLocks noChangeArrowheads="1"/>
              </p:cNvSpPr>
              <p:nvPr/>
            </p:nvSpPr>
            <p:spPr bwMode="auto">
              <a:xfrm>
                <a:off x="5032133" y="1125538"/>
                <a:ext cx="1512888" cy="261938"/>
              </a:xfrm>
              <a:prstGeom prst="rect">
                <a:avLst/>
              </a:prstGeom>
              <a:solidFill>
                <a:srgbClr val="FFFFFF"/>
              </a:solidFill>
              <a:ln w="6350">
                <a:solidFill>
                  <a:srgbClr val="000000"/>
                </a:solidFill>
                <a:miter lim="800000"/>
                <a:headEnd/>
                <a:tailEnd/>
              </a:ln>
            </p:spPr>
            <p:txBody>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DE" altLang="de-DE" sz="1200" b="1">
                    <a:latin typeface="Arial" charset="0"/>
                    <a:cs typeface="Latha" pitchFamily="34" charset="0"/>
                  </a:rPr>
                  <a:t>Gymnasium</a:t>
                </a:r>
                <a:endParaRPr lang="ta-IN" altLang="de-DE">
                  <a:latin typeface="Arial" charset="0"/>
                </a:endParaRPr>
              </a:p>
            </p:txBody>
          </p:sp>
        </p:grpSp>
        <p:grpSp>
          <p:nvGrpSpPr>
            <p:cNvPr id="22548" name="Gruppieren 2"/>
            <p:cNvGrpSpPr>
              <a:grpSpLocks/>
            </p:cNvGrpSpPr>
            <p:nvPr/>
          </p:nvGrpSpPr>
          <p:grpSpPr bwMode="auto">
            <a:xfrm>
              <a:off x="5676106" y="3066256"/>
              <a:ext cx="863600" cy="592138"/>
              <a:chOff x="4179888" y="4083050"/>
              <a:chExt cx="863600" cy="592138"/>
            </a:xfrm>
          </p:grpSpPr>
          <p:sp>
            <p:nvSpPr>
              <p:cNvPr id="22549" name="Line 94"/>
              <p:cNvSpPr>
                <a:spLocks noChangeShapeType="1"/>
              </p:cNvSpPr>
              <p:nvPr/>
            </p:nvSpPr>
            <p:spPr bwMode="auto">
              <a:xfrm>
                <a:off x="4619625" y="4083050"/>
                <a:ext cx="0" cy="576263"/>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550" name="Line 95"/>
              <p:cNvSpPr>
                <a:spLocks noChangeShapeType="1"/>
              </p:cNvSpPr>
              <p:nvPr/>
            </p:nvSpPr>
            <p:spPr bwMode="auto">
              <a:xfrm>
                <a:off x="5003800" y="4098925"/>
                <a:ext cx="0" cy="576263"/>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551" name="Line 96"/>
              <p:cNvSpPr>
                <a:spLocks noChangeShapeType="1"/>
              </p:cNvSpPr>
              <p:nvPr/>
            </p:nvSpPr>
            <p:spPr bwMode="auto">
              <a:xfrm>
                <a:off x="4240213" y="4084638"/>
                <a:ext cx="0" cy="576262"/>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CH"/>
              </a:p>
            </p:txBody>
          </p:sp>
          <p:sp>
            <p:nvSpPr>
              <p:cNvPr id="22552" name="Text Box 97"/>
              <p:cNvSpPr txBox="1">
                <a:spLocks noChangeArrowheads="1"/>
              </p:cNvSpPr>
              <p:nvPr/>
            </p:nvSpPr>
            <p:spPr bwMode="auto">
              <a:xfrm>
                <a:off x="4179888" y="4284663"/>
                <a:ext cx="863600" cy="1746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50000"/>
                  </a:spcBef>
                </a:pPr>
                <a:r>
                  <a:rPr lang="de-CH" altLang="de-DE" sz="1000">
                    <a:latin typeface="Arial" charset="0"/>
                  </a:rPr>
                  <a:t>Niveaukurse</a:t>
                </a:r>
              </a:p>
            </p:txBody>
          </p:sp>
        </p:grpSp>
      </p:grpSp>
      <p:sp>
        <p:nvSpPr>
          <p:cNvPr id="22535" name="Line 101"/>
          <p:cNvSpPr>
            <a:spLocks noChangeShapeType="1"/>
          </p:cNvSpPr>
          <p:nvPr/>
        </p:nvSpPr>
        <p:spPr bwMode="auto">
          <a:xfrm flipV="1">
            <a:off x="6037263" y="7858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115722" name="Text Box 10"/>
          <p:cNvSpPr txBox="1">
            <a:spLocks noChangeArrowheads="1"/>
          </p:cNvSpPr>
          <p:nvPr/>
        </p:nvSpPr>
        <p:spPr bwMode="auto">
          <a:xfrm>
            <a:off x="107950" y="4621213"/>
            <a:ext cx="3419475" cy="1631950"/>
          </a:xfrm>
          <a:prstGeom prst="rect">
            <a:avLst/>
          </a:prstGeom>
          <a:solidFill>
            <a:schemeClr val="bg1"/>
          </a:solidFill>
          <a:ln w="9525">
            <a:solidFill>
              <a:schemeClr val="tx1"/>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182563" indent="-354013"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600" b="1"/>
              <a:t>W e r k s c h u l e</a:t>
            </a:r>
          </a:p>
          <a:p>
            <a:pPr eaLnBrk="1" hangingPunct="1">
              <a:lnSpc>
                <a:spcPct val="100000"/>
              </a:lnSpc>
              <a:spcBef>
                <a:spcPct val="0"/>
              </a:spcBef>
              <a:buFontTx/>
              <a:buChar char="-"/>
            </a:pPr>
            <a:r>
              <a:rPr lang="de-CH" altLang="de-DE" sz="1400">
                <a:solidFill>
                  <a:srgbClr val="000000"/>
                </a:solidFill>
              </a:rPr>
              <a:t>Lernbehinderte SuS in KKbF oder integriert in Regelklasse werden i.d.R. der Werkschule zugewiesen. </a:t>
            </a:r>
          </a:p>
          <a:p>
            <a:pPr eaLnBrk="1" hangingPunct="1">
              <a:lnSpc>
                <a:spcPct val="100000"/>
              </a:lnSpc>
              <a:spcBef>
                <a:spcPct val="0"/>
              </a:spcBef>
              <a:buFontTx/>
              <a:buChar char="-"/>
            </a:pPr>
            <a:r>
              <a:rPr lang="de-CH" altLang="de-DE" sz="1400">
                <a:solidFill>
                  <a:srgbClr val="000000"/>
                </a:solidFill>
              </a:rPr>
              <a:t>Bei SuS der Regelklasse ohne Lernbehinde-rung entscheidet der Rektor auf Antrag des SPD über die Zuweisung in die Werkschule.</a:t>
            </a:r>
          </a:p>
        </p:txBody>
      </p:sp>
      <p:sp>
        <p:nvSpPr>
          <p:cNvPr id="115723" name="Text Box 11"/>
          <p:cNvSpPr txBox="1">
            <a:spLocks noChangeArrowheads="1"/>
          </p:cNvSpPr>
          <p:nvPr/>
        </p:nvSpPr>
        <p:spPr bwMode="auto">
          <a:xfrm>
            <a:off x="5630863" y="4445000"/>
            <a:ext cx="3421062" cy="1416050"/>
          </a:xfrm>
          <a:prstGeom prst="rect">
            <a:avLst/>
          </a:prstGeom>
          <a:solidFill>
            <a:schemeClr val="bg1"/>
          </a:solidFill>
          <a:ln w="9525">
            <a:solidFill>
              <a:schemeClr val="tx1"/>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600" b="1" dirty="0"/>
              <a:t>R e a l s c h u l e</a:t>
            </a:r>
          </a:p>
          <a:p>
            <a:pPr eaLnBrk="1" hangingPunct="1">
              <a:lnSpc>
                <a:spcPct val="100000"/>
              </a:lnSpc>
              <a:spcBef>
                <a:spcPct val="0"/>
              </a:spcBef>
              <a:buFontTx/>
              <a:buChar char="-"/>
            </a:pPr>
            <a:r>
              <a:rPr lang="de-CH" altLang="de-DE" sz="1400" dirty="0"/>
              <a:t>erreicht in den </a:t>
            </a:r>
            <a:r>
              <a:rPr lang="de-CH" altLang="de-DE" sz="1400" dirty="0">
                <a:solidFill>
                  <a:srgbClr val="000000"/>
                </a:solidFill>
              </a:rPr>
              <a:t>Fächern Deutsch, Mathe, NMG</a:t>
            </a:r>
            <a:r>
              <a:rPr lang="de-CH" altLang="de-DE" sz="1400" dirty="0"/>
              <a:t> ein genügendes Leistungsniveau</a:t>
            </a:r>
          </a:p>
          <a:p>
            <a:pPr eaLnBrk="1" hangingPunct="1">
              <a:lnSpc>
                <a:spcPct val="100000"/>
              </a:lnSpc>
              <a:spcBef>
                <a:spcPct val="0"/>
              </a:spcBef>
              <a:buFontTx/>
              <a:buChar char="-"/>
            </a:pPr>
            <a:r>
              <a:rPr lang="de-CH" altLang="de-DE" sz="1400" dirty="0"/>
              <a:t>kann </a:t>
            </a:r>
            <a:r>
              <a:rPr lang="de-CH" altLang="de-DE" sz="1400" dirty="0" err="1"/>
              <a:t>selbstständig</a:t>
            </a:r>
            <a:r>
              <a:rPr lang="de-CH" altLang="de-DE" sz="1400" dirty="0"/>
              <a:t> arbeiten</a:t>
            </a:r>
          </a:p>
          <a:p>
            <a:pPr eaLnBrk="1" hangingPunct="1">
              <a:lnSpc>
                <a:spcPct val="100000"/>
              </a:lnSpc>
              <a:spcBef>
                <a:spcPct val="0"/>
              </a:spcBef>
              <a:buFontTx/>
              <a:buChar char="-"/>
            </a:pPr>
            <a:r>
              <a:rPr lang="de-CH" altLang="de-DE" sz="1400" dirty="0"/>
              <a:t>lernt ohne grössere Schwierigkeiten bei direktem Bezug zu konkreten Situationen</a:t>
            </a:r>
          </a:p>
        </p:txBody>
      </p:sp>
      <p:sp>
        <p:nvSpPr>
          <p:cNvPr id="115724" name="Text Box 12"/>
          <p:cNvSpPr txBox="1">
            <a:spLocks noChangeArrowheads="1"/>
          </p:cNvSpPr>
          <p:nvPr/>
        </p:nvSpPr>
        <p:spPr bwMode="auto">
          <a:xfrm>
            <a:off x="107950" y="1770063"/>
            <a:ext cx="3419475" cy="1876425"/>
          </a:xfrm>
          <a:prstGeom prst="rect">
            <a:avLst/>
          </a:prstGeom>
          <a:solidFill>
            <a:schemeClr val="bg1"/>
          </a:solidFill>
          <a:ln w="9525">
            <a:solidFill>
              <a:schemeClr val="tx1"/>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600" b="1" dirty="0"/>
              <a:t>S e k u n d a r s c h u l e</a:t>
            </a:r>
          </a:p>
          <a:p>
            <a:pPr eaLnBrk="1" hangingPunct="1">
              <a:lnSpc>
                <a:spcPct val="100000"/>
              </a:lnSpc>
              <a:spcBef>
                <a:spcPct val="0"/>
              </a:spcBef>
              <a:buFontTx/>
              <a:buChar char="-"/>
            </a:pPr>
            <a:r>
              <a:rPr lang="de-CH" altLang="de-DE" sz="1400" dirty="0"/>
              <a:t>erreicht in den </a:t>
            </a:r>
            <a:r>
              <a:rPr lang="de-CH" altLang="de-DE" sz="1400" dirty="0">
                <a:solidFill>
                  <a:srgbClr val="000000"/>
                </a:solidFill>
              </a:rPr>
              <a:t>Fächern Deutsch, Mathe, NMG</a:t>
            </a:r>
            <a:r>
              <a:rPr lang="de-CH" altLang="de-DE" sz="1400" dirty="0"/>
              <a:t> ein gutes Leistungsniveau</a:t>
            </a:r>
          </a:p>
          <a:p>
            <a:pPr eaLnBrk="1" hangingPunct="1">
              <a:lnSpc>
                <a:spcPct val="100000"/>
              </a:lnSpc>
              <a:spcBef>
                <a:spcPct val="0"/>
              </a:spcBef>
              <a:buFontTx/>
              <a:buChar char="-"/>
            </a:pPr>
            <a:r>
              <a:rPr lang="de-CH" altLang="de-DE" sz="1400" dirty="0"/>
              <a:t>fasst Neues rasch auf und erkennt wesentliche Zusammenhänge, erkennt Probleme und löst Aufgaben </a:t>
            </a:r>
            <a:r>
              <a:rPr lang="de-CH" altLang="de-DE" sz="1400" dirty="0" err="1"/>
              <a:t>selbstständig</a:t>
            </a:r>
            <a:endParaRPr lang="de-CH" altLang="de-DE" sz="1400" dirty="0"/>
          </a:p>
          <a:p>
            <a:pPr eaLnBrk="1" hangingPunct="1">
              <a:lnSpc>
                <a:spcPct val="100000"/>
              </a:lnSpc>
              <a:spcBef>
                <a:spcPct val="0"/>
              </a:spcBef>
              <a:buFontTx/>
              <a:buChar char="-"/>
            </a:pPr>
            <a:r>
              <a:rPr lang="de-CH" altLang="de-DE" sz="1400" dirty="0"/>
              <a:t>überlegt das Vorgehen bei Aufgaben</a:t>
            </a:r>
          </a:p>
          <a:p>
            <a:pPr eaLnBrk="1" hangingPunct="1">
              <a:lnSpc>
                <a:spcPct val="100000"/>
              </a:lnSpc>
              <a:spcBef>
                <a:spcPct val="0"/>
              </a:spcBef>
              <a:buFontTx/>
              <a:buChar char="-"/>
            </a:pPr>
            <a:r>
              <a:rPr lang="de-CH" altLang="de-DE" sz="1400" dirty="0"/>
              <a:t>drückt sich verständlich und gewandt aus</a:t>
            </a:r>
          </a:p>
          <a:p>
            <a:pPr eaLnBrk="1" hangingPunct="1">
              <a:lnSpc>
                <a:spcPct val="100000"/>
              </a:lnSpc>
              <a:spcBef>
                <a:spcPct val="0"/>
              </a:spcBef>
              <a:buFontTx/>
              <a:buChar char="-"/>
            </a:pPr>
            <a:endParaRPr lang="de-CH" altLang="de-DE" sz="200" dirty="0">
              <a:latin typeface="Arial" charset="0"/>
            </a:endParaRPr>
          </a:p>
        </p:txBody>
      </p:sp>
      <p:sp>
        <p:nvSpPr>
          <p:cNvPr id="115725" name="Text Box 13"/>
          <p:cNvSpPr txBox="1">
            <a:spLocks noChangeArrowheads="1"/>
          </p:cNvSpPr>
          <p:nvPr/>
        </p:nvSpPr>
        <p:spPr bwMode="auto">
          <a:xfrm>
            <a:off x="5630863" y="293688"/>
            <a:ext cx="3421062" cy="2062162"/>
          </a:xfrm>
          <a:prstGeom prst="rect">
            <a:avLst/>
          </a:prstGeom>
          <a:solidFill>
            <a:schemeClr val="bg1"/>
          </a:solidFill>
          <a:ln w="9525">
            <a:solidFill>
              <a:schemeClr val="tx1"/>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eaLnBrk="1" hangingPunct="1">
              <a:lnSpc>
                <a:spcPct val="100000"/>
              </a:lnSpc>
              <a:spcBef>
                <a:spcPct val="50000"/>
              </a:spcBef>
            </a:pPr>
            <a:r>
              <a:rPr lang="de-CH" altLang="de-DE" sz="1600" b="1" dirty="0"/>
              <a:t>G y m n a s i um</a:t>
            </a:r>
          </a:p>
          <a:p>
            <a:pPr eaLnBrk="1" hangingPunct="1">
              <a:lnSpc>
                <a:spcPct val="100000"/>
              </a:lnSpc>
              <a:spcBef>
                <a:spcPct val="0"/>
              </a:spcBef>
              <a:buFontTx/>
              <a:buChar char="-"/>
            </a:pPr>
            <a:r>
              <a:rPr lang="de-CH" altLang="de-DE" sz="1400" dirty="0"/>
              <a:t>erreicht in den Fächern Deutsch, Mathe, NMG ein sehr hohes Leistungsniveau (Orientierungswert: 5.2; zwei Semester)</a:t>
            </a:r>
          </a:p>
          <a:p>
            <a:pPr eaLnBrk="1" hangingPunct="1">
              <a:lnSpc>
                <a:spcPct val="100000"/>
              </a:lnSpc>
              <a:spcBef>
                <a:spcPct val="0"/>
              </a:spcBef>
              <a:buFontTx/>
              <a:buChar char="-"/>
            </a:pPr>
            <a:r>
              <a:rPr lang="de-CH" altLang="de-DE" sz="1400" dirty="0"/>
              <a:t>erfasst komplexe Sachverhalte</a:t>
            </a:r>
          </a:p>
          <a:p>
            <a:pPr eaLnBrk="1" hangingPunct="1">
              <a:lnSpc>
                <a:spcPct val="100000"/>
              </a:lnSpc>
              <a:spcBef>
                <a:spcPct val="0"/>
              </a:spcBef>
              <a:buFontTx/>
              <a:buChar char="-"/>
            </a:pPr>
            <a:r>
              <a:rPr lang="de-CH" altLang="de-DE" sz="1400" dirty="0"/>
              <a:t>denkt präzise, hat ein gutes Gedächtnis, hohes Konzentrationsvermögen</a:t>
            </a:r>
          </a:p>
          <a:p>
            <a:pPr eaLnBrk="1" hangingPunct="1">
              <a:lnSpc>
                <a:spcPct val="100000"/>
              </a:lnSpc>
              <a:spcBef>
                <a:spcPct val="0"/>
              </a:spcBef>
              <a:buFontTx/>
              <a:buChar char="-"/>
            </a:pPr>
            <a:r>
              <a:rPr lang="de-CH" altLang="de-DE" sz="1400" dirty="0"/>
              <a:t>erarbeitet Unterrichtsinhalte ohne Hilfe</a:t>
            </a:r>
          </a:p>
          <a:p>
            <a:pPr eaLnBrk="1" hangingPunct="1">
              <a:lnSpc>
                <a:spcPct val="100000"/>
              </a:lnSpc>
              <a:spcBef>
                <a:spcPct val="0"/>
              </a:spcBef>
              <a:buFontTx/>
              <a:buChar char="-"/>
            </a:pPr>
            <a:r>
              <a:rPr lang="de-CH" altLang="de-DE" sz="1400" dirty="0"/>
              <a:t>drückt sich klar, gewandt, präzise aus</a:t>
            </a:r>
          </a:p>
        </p:txBody>
      </p:sp>
      <p:cxnSp>
        <p:nvCxnSpPr>
          <p:cNvPr id="8" name="Gerade Verbindung mit Pfeil 7"/>
          <p:cNvCxnSpPr/>
          <p:nvPr/>
        </p:nvCxnSpPr>
        <p:spPr>
          <a:xfrm>
            <a:off x="5383213" y="1217613"/>
            <a:ext cx="2476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Gerade Verbindung mit Pfeil 51"/>
          <p:cNvCxnSpPr/>
          <p:nvPr/>
        </p:nvCxnSpPr>
        <p:spPr>
          <a:xfrm>
            <a:off x="5383213" y="5229225"/>
            <a:ext cx="2476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3521075" y="2708275"/>
            <a:ext cx="2476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3521075" y="6224588"/>
            <a:ext cx="2476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Textfeld 3"/>
          <p:cNvSpPr txBox="1">
            <a:spLocks noChangeArrowheads="1"/>
          </p:cNvSpPr>
          <p:nvPr/>
        </p:nvSpPr>
        <p:spPr bwMode="auto">
          <a:xfrm>
            <a:off x="6046788" y="4903788"/>
            <a:ext cx="2270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400">
                <a:solidFill>
                  <a:srgbClr val="C3375A"/>
                </a:solidFill>
              </a:rPr>
              <a:t>genügendes Leistungsniveau</a:t>
            </a:r>
          </a:p>
        </p:txBody>
      </p:sp>
      <p:sp>
        <p:nvSpPr>
          <p:cNvPr id="38" name="Textfeld 37"/>
          <p:cNvSpPr txBox="1">
            <a:spLocks noChangeArrowheads="1"/>
          </p:cNvSpPr>
          <p:nvPr/>
        </p:nvSpPr>
        <p:spPr bwMode="auto">
          <a:xfrm>
            <a:off x="525463" y="2228850"/>
            <a:ext cx="22685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400">
                <a:solidFill>
                  <a:srgbClr val="C3375A"/>
                </a:solidFill>
              </a:rPr>
              <a:t>gutes Leistungsniveau</a:t>
            </a:r>
          </a:p>
        </p:txBody>
      </p:sp>
      <p:sp>
        <p:nvSpPr>
          <p:cNvPr id="39" name="Textfeld 38"/>
          <p:cNvSpPr txBox="1">
            <a:spLocks noChangeArrowheads="1"/>
          </p:cNvSpPr>
          <p:nvPr/>
        </p:nvSpPr>
        <p:spPr bwMode="auto">
          <a:xfrm>
            <a:off x="6046788" y="750888"/>
            <a:ext cx="22685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400">
                <a:solidFill>
                  <a:srgbClr val="C3375A"/>
                </a:solidFill>
              </a:rPr>
              <a:t>sehr hohes Leistungsniveau</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572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572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572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22" grpId="0" animBg="1"/>
      <p:bldP spid="115723" grpId="0" animBg="1"/>
      <p:bldP spid="115724" grpId="0" animBg="1"/>
      <p:bldP spid="115725" grpId="0" animBg="1" autoUpdateAnimBg="0"/>
      <p:bldP spid="4"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de-DE" altLang="de-DE"/>
              <a:t>2. Zuweisungskriterien</a:t>
            </a:r>
            <a:endParaRPr lang="de-CH" altLang="de-DE"/>
          </a:p>
        </p:txBody>
      </p:sp>
      <p:sp>
        <p:nvSpPr>
          <p:cNvPr id="13315" name="Rectangle 3"/>
          <p:cNvSpPr>
            <a:spLocks noGrp="1" noChangeArrowheads="1"/>
          </p:cNvSpPr>
          <p:nvPr>
            <p:ph idx="1"/>
          </p:nvPr>
        </p:nvSpPr>
        <p:spPr>
          <a:xfrm>
            <a:off x="1042988" y="1703025"/>
            <a:ext cx="7777162" cy="4824685"/>
          </a:xfrm>
        </p:spPr>
        <p:txBody>
          <a:bodyPr/>
          <a:lstStyle/>
          <a:p>
            <a:pPr marL="1587" lvl="1" indent="0" eaLnBrk="1" hangingPunct="1">
              <a:spcBef>
                <a:spcPts val="1200"/>
              </a:spcBef>
              <a:buFont typeface="Wingdings" pitchFamily="2" charset="2"/>
              <a:buNone/>
              <a:defRPr/>
            </a:pPr>
            <a:r>
              <a:rPr lang="de-CH" dirty="0">
                <a:solidFill>
                  <a:srgbClr val="0070B8"/>
                </a:solidFill>
              </a:rPr>
              <a:t>Reglement betreffend das Übertrittsverfahren § 4 (Auszug)</a:t>
            </a:r>
          </a:p>
          <a:p>
            <a:pPr marL="0" indent="0" eaLnBrk="1" hangingPunct="1">
              <a:lnSpc>
                <a:spcPts val="3000"/>
              </a:lnSpc>
              <a:spcBef>
                <a:spcPts val="1200"/>
              </a:spcBef>
              <a:defRPr/>
            </a:pPr>
            <a:r>
              <a:rPr lang="de-CH" baseline="30000" dirty="0">
                <a:solidFill>
                  <a:srgbClr val="000000"/>
                </a:solidFill>
              </a:rPr>
              <a:t>1 </a:t>
            </a:r>
            <a:r>
              <a:rPr lang="de-CH" dirty="0">
                <a:solidFill>
                  <a:srgbClr val="000000"/>
                </a:solidFill>
              </a:rPr>
              <a:t>Die Zuweisung richtet sich nach den Leistungen und der mutmasslichen Entwicklung des Schülers.</a:t>
            </a:r>
          </a:p>
          <a:p>
            <a:pPr marL="0" indent="0" eaLnBrk="1" hangingPunct="1">
              <a:lnSpc>
                <a:spcPts val="3000"/>
              </a:lnSpc>
              <a:spcBef>
                <a:spcPts val="1200"/>
              </a:spcBef>
              <a:defRPr/>
            </a:pPr>
            <a:r>
              <a:rPr lang="de-CH" baseline="30000" dirty="0">
                <a:solidFill>
                  <a:srgbClr val="000000"/>
                </a:solidFill>
              </a:rPr>
              <a:t>2 </a:t>
            </a:r>
            <a:r>
              <a:rPr lang="de-CH" dirty="0">
                <a:solidFill>
                  <a:srgbClr val="000000"/>
                </a:solidFill>
              </a:rPr>
              <a:t>Massgebende Kriterien:</a:t>
            </a:r>
          </a:p>
          <a:p>
            <a:pPr eaLnBrk="1" hangingPunct="1">
              <a:lnSpc>
                <a:spcPts val="2500"/>
              </a:lnSpc>
              <a:spcBef>
                <a:spcPts val="1200"/>
              </a:spcBef>
              <a:buFont typeface="+mj-lt"/>
              <a:buAutoNum type="alphaLcPeriod"/>
              <a:defRPr/>
            </a:pPr>
            <a:r>
              <a:rPr lang="de-CH" dirty="0">
                <a:solidFill>
                  <a:srgbClr val="000000"/>
                </a:solidFill>
              </a:rPr>
              <a:t>die fachlichen Kompetenzen, in welche die Beurteilung der methodischen Kompetenzen miteinzubeziehen sind, und der Entwicklungsverlauf des Schülers in der 5. Klasse und im </a:t>
            </a:r>
            <a:br>
              <a:rPr lang="de-CH" dirty="0">
                <a:solidFill>
                  <a:srgbClr val="000000"/>
                </a:solidFill>
              </a:rPr>
            </a:br>
            <a:r>
              <a:rPr lang="de-CH" dirty="0">
                <a:solidFill>
                  <a:srgbClr val="000000"/>
                </a:solidFill>
              </a:rPr>
              <a:t>1. Sem. der 6. Klasse der Primarstufe;</a:t>
            </a:r>
          </a:p>
          <a:p>
            <a:pPr eaLnBrk="1" hangingPunct="1">
              <a:lnSpc>
                <a:spcPts val="2500"/>
              </a:lnSpc>
              <a:spcBef>
                <a:spcPts val="1200"/>
              </a:spcBef>
              <a:buFont typeface="+mj-lt"/>
              <a:buAutoNum type="alphaLcPeriod"/>
              <a:defRPr/>
            </a:pPr>
            <a:r>
              <a:rPr lang="de-CH" dirty="0">
                <a:solidFill>
                  <a:srgbClr val="000000"/>
                </a:solidFill>
              </a:rPr>
              <a:t>die personalen und sozialen Kompetenzen des Schülers;</a:t>
            </a:r>
          </a:p>
          <a:p>
            <a:pPr eaLnBrk="1" hangingPunct="1">
              <a:lnSpc>
                <a:spcPts val="2500"/>
              </a:lnSpc>
              <a:spcBef>
                <a:spcPts val="1200"/>
              </a:spcBef>
              <a:buFont typeface="+mj-lt"/>
              <a:buAutoNum type="alphaLcPeriod"/>
              <a:defRPr/>
            </a:pPr>
            <a:r>
              <a:rPr lang="de-CH" dirty="0">
                <a:solidFill>
                  <a:srgbClr val="000000"/>
                </a:solidFill>
              </a:rPr>
              <a:t>die Neigungen und Interessen des Schülers.</a:t>
            </a:r>
          </a:p>
          <a:p>
            <a:pPr marL="0" indent="0" eaLnBrk="1" hangingPunct="1">
              <a:lnSpc>
                <a:spcPts val="2500"/>
              </a:lnSpc>
              <a:spcBef>
                <a:spcPts val="1200"/>
              </a:spcBef>
              <a:defRPr/>
            </a:pPr>
            <a:r>
              <a:rPr lang="de-CH" baseline="30000" dirty="0">
                <a:solidFill>
                  <a:srgbClr val="000000"/>
                </a:solidFill>
              </a:rPr>
              <a:t>4 </a:t>
            </a:r>
            <a:r>
              <a:rPr lang="de-CH" dirty="0">
                <a:solidFill>
                  <a:srgbClr val="000000"/>
                </a:solidFill>
              </a:rPr>
              <a:t>Orientierungswert 5.2 für Eintritt ins Langzeitgymnasium </a:t>
            </a:r>
            <a:br>
              <a:rPr lang="de-CH" dirty="0">
                <a:solidFill>
                  <a:srgbClr val="000000"/>
                </a:solidFill>
              </a:rPr>
            </a:br>
            <a:r>
              <a:rPr lang="de-CH" dirty="0">
                <a:solidFill>
                  <a:srgbClr val="000000"/>
                </a:solidFill>
              </a:rPr>
              <a:t>(</a:t>
            </a:r>
            <a:r>
              <a:rPr lang="de-CH" dirty="0">
                <a:solidFill>
                  <a:srgbClr val="000000"/>
                </a:solidFill>
                <a:latin typeface="Arial"/>
              </a:rPr>
              <a:t>Ø </a:t>
            </a:r>
            <a:r>
              <a:rPr lang="de-CH" dirty="0">
                <a:solidFill>
                  <a:srgbClr val="000000"/>
                </a:solidFill>
              </a:rPr>
              <a:t>D, M, NMG aus 2. Sem. 5. Kl. + 1. Sem. 6. Kl.)</a:t>
            </a:r>
          </a:p>
          <a:p>
            <a:pPr marL="0" indent="0" eaLnBrk="1" hangingPunct="1">
              <a:lnSpc>
                <a:spcPts val="2500"/>
              </a:lnSpc>
              <a:defRPr/>
            </a:pPr>
            <a:endParaRPr lang="de-CH" dirty="0"/>
          </a:p>
        </p:txBody>
      </p:sp>
      <p:sp>
        <p:nvSpPr>
          <p:cNvPr id="3" name="Textfeld 2"/>
          <p:cNvSpPr txBox="1">
            <a:spLocks noChangeArrowheads="1"/>
          </p:cNvSpPr>
          <p:nvPr/>
        </p:nvSpPr>
        <p:spPr bwMode="auto">
          <a:xfrm>
            <a:off x="5524090" y="2204483"/>
            <a:ext cx="18002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Leistungen</a:t>
            </a:r>
          </a:p>
        </p:txBody>
      </p:sp>
      <p:sp>
        <p:nvSpPr>
          <p:cNvPr id="7" name="Textfeld 6"/>
          <p:cNvSpPr txBox="1">
            <a:spLocks noChangeArrowheads="1"/>
          </p:cNvSpPr>
          <p:nvPr/>
        </p:nvSpPr>
        <p:spPr bwMode="auto">
          <a:xfrm>
            <a:off x="951644" y="2582976"/>
            <a:ext cx="40322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mutmasslichen Entwicklung</a:t>
            </a:r>
          </a:p>
        </p:txBody>
      </p:sp>
      <p:sp>
        <p:nvSpPr>
          <p:cNvPr id="8" name="Textfeld 7"/>
          <p:cNvSpPr txBox="1">
            <a:spLocks noChangeArrowheads="1"/>
          </p:cNvSpPr>
          <p:nvPr/>
        </p:nvSpPr>
        <p:spPr bwMode="auto">
          <a:xfrm>
            <a:off x="1731727" y="3584596"/>
            <a:ext cx="316468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fachlichen Kompetenzen</a:t>
            </a:r>
          </a:p>
        </p:txBody>
      </p:sp>
      <p:sp>
        <p:nvSpPr>
          <p:cNvPr id="9" name="Textfeld 8"/>
          <p:cNvSpPr txBox="1">
            <a:spLocks noChangeArrowheads="1"/>
          </p:cNvSpPr>
          <p:nvPr/>
        </p:nvSpPr>
        <p:spPr bwMode="auto">
          <a:xfrm>
            <a:off x="1296645" y="4222859"/>
            <a:ext cx="28067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Entwicklungsverlauf</a:t>
            </a:r>
          </a:p>
        </p:txBody>
      </p:sp>
      <p:sp>
        <p:nvSpPr>
          <p:cNvPr id="10" name="Textfeld 9"/>
          <p:cNvSpPr txBox="1">
            <a:spLocks noChangeArrowheads="1"/>
          </p:cNvSpPr>
          <p:nvPr/>
        </p:nvSpPr>
        <p:spPr bwMode="auto">
          <a:xfrm>
            <a:off x="1735190" y="5008819"/>
            <a:ext cx="493553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personalen und sozialen Kompetenzen</a:t>
            </a:r>
          </a:p>
        </p:txBody>
      </p:sp>
      <p:sp>
        <p:nvSpPr>
          <p:cNvPr id="11" name="Textfeld 10">
            <a:extLst>
              <a:ext uri="{FF2B5EF4-FFF2-40B4-BE49-F238E27FC236}">
                <a16:creationId xmlns:a16="http://schemas.microsoft.com/office/drawing/2014/main" id="{FD6F2451-C78E-4398-98D6-5AC609F8EEA0}"/>
              </a:ext>
            </a:extLst>
          </p:cNvPr>
          <p:cNvSpPr txBox="1">
            <a:spLocks noChangeArrowheads="1"/>
          </p:cNvSpPr>
          <p:nvPr/>
        </p:nvSpPr>
        <p:spPr bwMode="auto">
          <a:xfrm>
            <a:off x="1293447" y="3901948"/>
            <a:ext cx="37416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methodischen Kompetenzen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Inhaltsplatzhalter 1"/>
          <p:cNvSpPr txBox="1">
            <a:spLocks/>
          </p:cNvSpPr>
          <p:nvPr/>
        </p:nvSpPr>
        <p:spPr bwMode="auto">
          <a:xfrm>
            <a:off x="4017963" y="4514850"/>
            <a:ext cx="12065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eaLnBrk="1" hangingPunct="1">
              <a:lnSpc>
                <a:spcPts val="2700"/>
              </a:lnSpc>
              <a:buFont typeface="Wingdings" pitchFamily="2" charset="2"/>
              <a:buNone/>
              <a:defRPr/>
            </a:pPr>
            <a:r>
              <a:rPr lang="de-CH" sz="10000" kern="0" dirty="0"/>
              <a:t>≠</a:t>
            </a:r>
          </a:p>
        </p:txBody>
      </p:sp>
      <p:sp>
        <p:nvSpPr>
          <p:cNvPr id="24579" name="Textfeld 7"/>
          <p:cNvSpPr txBox="1">
            <a:spLocks noChangeArrowheads="1"/>
          </p:cNvSpPr>
          <p:nvPr/>
        </p:nvSpPr>
        <p:spPr bwMode="auto">
          <a:xfrm>
            <a:off x="1784350" y="4289425"/>
            <a:ext cx="187325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7000"/>
              <a:t>4.58</a:t>
            </a:r>
          </a:p>
        </p:txBody>
      </p:sp>
      <p:sp>
        <p:nvSpPr>
          <p:cNvPr id="24580" name="Textfeld 33"/>
          <p:cNvSpPr txBox="1">
            <a:spLocks noChangeArrowheads="1"/>
          </p:cNvSpPr>
          <p:nvPr/>
        </p:nvSpPr>
        <p:spPr bwMode="auto">
          <a:xfrm>
            <a:off x="5835650" y="4270375"/>
            <a:ext cx="1871663"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7000"/>
              <a:t>4.58</a:t>
            </a:r>
          </a:p>
        </p:txBody>
      </p:sp>
      <p:sp>
        <p:nvSpPr>
          <p:cNvPr id="24581" name="Rectangle 2"/>
          <p:cNvSpPr>
            <a:spLocks noGrp="1" noChangeArrowheads="1"/>
          </p:cNvSpPr>
          <p:nvPr>
            <p:ph type="title"/>
          </p:nvPr>
        </p:nvSpPr>
        <p:spPr/>
        <p:txBody>
          <a:bodyPr/>
          <a:lstStyle/>
          <a:p>
            <a:pPr eaLnBrk="1" hangingPunct="1"/>
            <a:r>
              <a:rPr lang="de-DE" altLang="de-DE"/>
              <a:t>2. Zuweisungskriterien</a:t>
            </a:r>
            <a:endParaRPr lang="de-CH" altLang="de-DE"/>
          </a:p>
        </p:txBody>
      </p:sp>
      <p:sp>
        <p:nvSpPr>
          <p:cNvPr id="24582" name="Inhaltsplatzhalter 1"/>
          <p:cNvSpPr>
            <a:spLocks noGrp="1"/>
          </p:cNvSpPr>
          <p:nvPr>
            <p:ph idx="1"/>
          </p:nvPr>
        </p:nvSpPr>
        <p:spPr/>
        <p:txBody>
          <a:bodyPr/>
          <a:lstStyle/>
          <a:p>
            <a:pPr marL="250825" lvl="1" eaLnBrk="1" hangingPunct="1">
              <a:spcBef>
                <a:spcPts val="600"/>
              </a:spcBef>
            </a:pPr>
            <a:r>
              <a:rPr lang="de-CH" altLang="de-DE"/>
              <a:t>Gesamtbeurteilung = Einbezug aller Kompetenzen</a:t>
            </a:r>
          </a:p>
          <a:p>
            <a:pPr marL="250825" lvl="1" eaLnBrk="1" hangingPunct="1">
              <a:spcBef>
                <a:spcPts val="600"/>
              </a:spcBef>
            </a:pPr>
            <a:r>
              <a:rPr lang="de-CH" altLang="de-DE"/>
              <a:t>Kein Orientierungswert für die Zuweisung in die Werkschule,</a:t>
            </a:r>
            <a:br>
              <a:rPr lang="de-CH" altLang="de-DE"/>
            </a:br>
            <a:r>
              <a:rPr lang="de-CH" altLang="de-DE"/>
              <a:t> Realschule und Sekundarschule!</a:t>
            </a:r>
          </a:p>
          <a:p>
            <a:pPr marL="250825" lvl="1" eaLnBrk="1" hangingPunct="1">
              <a:spcBef>
                <a:spcPts val="600"/>
              </a:spcBef>
            </a:pPr>
            <a:r>
              <a:rPr lang="de-CH" altLang="de-DE"/>
              <a:t>Faktor Leistungsentwicklung bzw. mutmassliche Entwicklung</a:t>
            </a:r>
          </a:p>
        </p:txBody>
      </p:sp>
      <p:graphicFrame>
        <p:nvGraphicFramePr>
          <p:cNvPr id="3" name="Tabelle 2"/>
          <p:cNvGraphicFramePr>
            <a:graphicFrameLocks noGrp="1"/>
          </p:cNvGraphicFramePr>
          <p:nvPr/>
        </p:nvGraphicFramePr>
        <p:xfrm>
          <a:off x="1568450" y="3649663"/>
          <a:ext cx="2303464" cy="2409822"/>
        </p:xfrm>
        <a:graphic>
          <a:graphicData uri="http://schemas.openxmlformats.org/drawingml/2006/table">
            <a:tbl>
              <a:tblPr firstRow="1" bandRow="1">
                <a:tableStyleId>{5940675A-B579-460E-94D1-54222C63F5DA}</a:tableStyleId>
              </a:tblPr>
              <a:tblGrid>
                <a:gridCol w="1151732">
                  <a:extLst>
                    <a:ext uri="{9D8B030D-6E8A-4147-A177-3AD203B41FA5}">
                      <a16:colId xmlns:a16="http://schemas.microsoft.com/office/drawing/2014/main" val="20000"/>
                    </a:ext>
                  </a:extLst>
                </a:gridCol>
                <a:gridCol w="1151732">
                  <a:extLst>
                    <a:ext uri="{9D8B030D-6E8A-4147-A177-3AD203B41FA5}">
                      <a16:colId xmlns:a16="http://schemas.microsoft.com/office/drawing/2014/main" val="20001"/>
                    </a:ext>
                  </a:extLst>
                </a:gridCol>
              </a:tblGrid>
              <a:tr h="304803">
                <a:tc gridSpan="2">
                  <a:txBody>
                    <a:bodyPr/>
                    <a:lstStyle/>
                    <a:p>
                      <a:r>
                        <a:rPr lang="de-CH" sz="1400" dirty="0">
                          <a:solidFill>
                            <a:srgbClr val="C3375A"/>
                          </a:solidFill>
                          <a:latin typeface="Arial"/>
                          <a:cs typeface="Arial"/>
                        </a:rPr>
                        <a:t>Ø beider Semester 4.58</a:t>
                      </a:r>
                      <a:endParaRPr lang="de-CH" sz="1400" dirty="0">
                        <a:solidFill>
                          <a:srgbClr val="C3375A"/>
                        </a:solidFill>
                      </a:endParaRPr>
                    </a:p>
                  </a:txBody>
                  <a:tcPr marL="91409" marR="91409"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FFFFFF"/>
                    </a:solidFill>
                  </a:tcPr>
                </a:tc>
                <a:tc hMerge="1">
                  <a:txBody>
                    <a:bodyPr/>
                    <a:lstStyle/>
                    <a:p>
                      <a:endParaRPr lang="de-CH" sz="1200"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304803">
                <a:tc gridSpan="2">
                  <a:txBody>
                    <a:bodyPr/>
                    <a:lstStyle/>
                    <a:p>
                      <a:endParaRPr lang="de-CH" sz="1400" dirty="0">
                        <a:solidFill>
                          <a:srgbClr val="C3375A"/>
                        </a:solidFill>
                      </a:endParaRPr>
                    </a:p>
                  </a:txBody>
                  <a:tcPr marL="91409" marR="91409" marT="45721" marB="45721">
                    <a:solidFill>
                      <a:srgbClr val="FFFFFF"/>
                    </a:solidFill>
                  </a:tcPr>
                </a:tc>
                <a:tc hMerge="1">
                  <a:txBody>
                    <a:bodyPr/>
                    <a:lstStyle/>
                    <a:p>
                      <a:endParaRPr lang="de-CH"/>
                    </a:p>
                  </a:txBody>
                  <a:tcPr/>
                </a:tc>
                <a:extLst>
                  <a:ext uri="{0D108BD9-81ED-4DB2-BD59-A6C34878D82A}">
                    <a16:rowId xmlns:a16="http://schemas.microsoft.com/office/drawing/2014/main" val="10001"/>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2"/>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3"/>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4"/>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5"/>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6"/>
                  </a:ext>
                </a:extLst>
              </a:tr>
              <a:tr h="300036">
                <a:tc>
                  <a:txBody>
                    <a:bodyPr/>
                    <a:lstStyle/>
                    <a:p>
                      <a:r>
                        <a:rPr lang="de-CH" sz="1200" b="1" dirty="0"/>
                        <a:t>5. Kl. 2. Sem.</a:t>
                      </a:r>
                    </a:p>
                  </a:txBody>
                  <a:tcPr marL="91409" marR="91409"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tc>
                  <a:txBody>
                    <a:bodyPr/>
                    <a:lstStyle/>
                    <a:p>
                      <a:r>
                        <a:rPr lang="de-CH" sz="1200" b="1" dirty="0"/>
                        <a:t>6.</a:t>
                      </a:r>
                      <a:r>
                        <a:rPr lang="de-CH" sz="1200" b="1" baseline="0" dirty="0"/>
                        <a:t> Kl. 1. Sem.</a:t>
                      </a:r>
                      <a:endParaRPr lang="de-CH" sz="1200" b="1" dirty="0"/>
                    </a:p>
                  </a:txBody>
                  <a:tcPr marL="91409" marR="91409"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bl>
          </a:graphicData>
        </a:graphic>
      </p:graphicFrame>
      <p:grpSp>
        <p:nvGrpSpPr>
          <p:cNvPr id="17439" name="Gruppieren 4"/>
          <p:cNvGrpSpPr>
            <a:grpSpLocks/>
          </p:cNvGrpSpPr>
          <p:nvPr/>
        </p:nvGrpSpPr>
        <p:grpSpPr bwMode="auto">
          <a:xfrm>
            <a:off x="1084263" y="3867150"/>
            <a:ext cx="287337" cy="1987550"/>
            <a:chOff x="1083628" y="3676392"/>
            <a:chExt cx="288652" cy="1988356"/>
          </a:xfrm>
        </p:grpSpPr>
        <p:sp>
          <p:nvSpPr>
            <p:cNvPr id="24658" name="Rechteck 3"/>
            <p:cNvSpPr>
              <a:spLocks noChangeArrowheads="1"/>
            </p:cNvSpPr>
            <p:nvPr/>
          </p:nvSpPr>
          <p:spPr bwMode="auto">
            <a:xfrm>
              <a:off x="1083628" y="367639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4.9</a:t>
              </a:r>
            </a:p>
          </p:txBody>
        </p:sp>
        <p:sp>
          <p:nvSpPr>
            <p:cNvPr id="24659" name="Rechteck 6"/>
            <p:cNvSpPr>
              <a:spLocks noChangeArrowheads="1"/>
            </p:cNvSpPr>
            <p:nvPr/>
          </p:nvSpPr>
          <p:spPr bwMode="auto">
            <a:xfrm>
              <a:off x="1083628" y="397103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4.8</a:t>
              </a:r>
            </a:p>
          </p:txBody>
        </p:sp>
        <p:sp>
          <p:nvSpPr>
            <p:cNvPr id="24660" name="Rechteck 7"/>
            <p:cNvSpPr>
              <a:spLocks noChangeArrowheads="1"/>
            </p:cNvSpPr>
            <p:nvPr/>
          </p:nvSpPr>
          <p:spPr bwMode="auto">
            <a:xfrm>
              <a:off x="1083628" y="425023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4.7</a:t>
              </a:r>
            </a:p>
          </p:txBody>
        </p:sp>
        <p:sp>
          <p:nvSpPr>
            <p:cNvPr id="24661" name="Rechteck 8"/>
            <p:cNvSpPr>
              <a:spLocks noChangeArrowheads="1"/>
            </p:cNvSpPr>
            <p:nvPr/>
          </p:nvSpPr>
          <p:spPr bwMode="auto">
            <a:xfrm>
              <a:off x="1083628" y="456519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4.6</a:t>
              </a:r>
            </a:p>
          </p:txBody>
        </p:sp>
        <p:sp>
          <p:nvSpPr>
            <p:cNvPr id="24662" name="Rechteck 9"/>
            <p:cNvSpPr>
              <a:spLocks noChangeArrowheads="1"/>
            </p:cNvSpPr>
            <p:nvPr/>
          </p:nvSpPr>
          <p:spPr bwMode="auto">
            <a:xfrm>
              <a:off x="1083628" y="485456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4.5</a:t>
              </a:r>
            </a:p>
          </p:txBody>
        </p:sp>
        <p:sp>
          <p:nvSpPr>
            <p:cNvPr id="24663" name="Rechteck 10"/>
            <p:cNvSpPr>
              <a:spLocks noChangeArrowheads="1"/>
            </p:cNvSpPr>
            <p:nvPr/>
          </p:nvSpPr>
          <p:spPr bwMode="auto">
            <a:xfrm>
              <a:off x="1083628" y="513904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4.4</a:t>
              </a:r>
            </a:p>
          </p:txBody>
        </p:sp>
        <p:sp>
          <p:nvSpPr>
            <p:cNvPr id="24664" name="Rechteck 11"/>
            <p:cNvSpPr>
              <a:spLocks noChangeArrowheads="1"/>
            </p:cNvSpPr>
            <p:nvPr/>
          </p:nvSpPr>
          <p:spPr bwMode="auto">
            <a:xfrm>
              <a:off x="1083628" y="5448724"/>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4.3</a:t>
              </a:r>
            </a:p>
          </p:txBody>
        </p:sp>
      </p:grpSp>
      <p:cxnSp>
        <p:nvCxnSpPr>
          <p:cNvPr id="17440" name="Gerade Verbindung 16"/>
          <p:cNvCxnSpPr>
            <a:cxnSpLocks noChangeShapeType="1"/>
          </p:cNvCxnSpPr>
          <p:nvPr/>
        </p:nvCxnSpPr>
        <p:spPr bwMode="auto">
          <a:xfrm>
            <a:off x="1671638" y="4162425"/>
            <a:ext cx="1462087" cy="1538288"/>
          </a:xfrm>
          <a:prstGeom prst="line">
            <a:avLst/>
          </a:prstGeom>
          <a:noFill/>
          <a:ln w="57150" algn="ctr">
            <a:solidFill>
              <a:srgbClr val="C3375A"/>
            </a:solidFill>
            <a:round/>
            <a:headEnd/>
            <a:tailEnd/>
          </a:ln>
          <a:extLst>
            <a:ext uri="{909E8E84-426E-40DD-AFC4-6F175D3DCCD1}">
              <a14:hiddenFill xmlns:a14="http://schemas.microsoft.com/office/drawing/2010/main">
                <a:noFill/>
              </a14:hiddenFill>
            </a:ext>
          </a:extLst>
        </p:spPr>
      </p:cxnSp>
      <p:graphicFrame>
        <p:nvGraphicFramePr>
          <p:cNvPr id="20" name="Tabelle 19"/>
          <p:cNvGraphicFramePr>
            <a:graphicFrameLocks noGrp="1"/>
          </p:cNvGraphicFramePr>
          <p:nvPr/>
        </p:nvGraphicFramePr>
        <p:xfrm>
          <a:off x="5635625" y="3649663"/>
          <a:ext cx="2305050" cy="2409822"/>
        </p:xfrm>
        <a:graphic>
          <a:graphicData uri="http://schemas.openxmlformats.org/drawingml/2006/table">
            <a:tbl>
              <a:tblPr firstRow="1" bandRow="1">
                <a:tableStyleId>{5940675A-B579-460E-94D1-54222C63F5DA}</a:tableStyleId>
              </a:tblPr>
              <a:tblGrid>
                <a:gridCol w="1152525">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tblGrid>
              <a:tr h="304803">
                <a:tc gridSpan="2">
                  <a:txBody>
                    <a:bodyPr/>
                    <a:lstStyle/>
                    <a:p>
                      <a:r>
                        <a:rPr lang="de-CH" sz="1400" dirty="0">
                          <a:solidFill>
                            <a:srgbClr val="C3375A"/>
                          </a:solidFill>
                          <a:latin typeface="Arial"/>
                          <a:cs typeface="Arial"/>
                        </a:rPr>
                        <a:t>Ø beider Semester 4.58</a:t>
                      </a:r>
                      <a:endParaRPr lang="de-CH" sz="1400" dirty="0">
                        <a:solidFill>
                          <a:srgbClr val="C3375A"/>
                        </a:solidFill>
                      </a:endParaRPr>
                    </a:p>
                  </a:txBody>
                  <a:tcPr marL="91472" marR="91472"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FFFFFF"/>
                    </a:solidFill>
                  </a:tcPr>
                </a:tc>
                <a:tc hMerge="1">
                  <a:txBody>
                    <a:bodyPr/>
                    <a:lstStyle/>
                    <a:p>
                      <a:endParaRPr lang="de-CH" sz="1200"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304803">
                <a:tc gridSpan="2">
                  <a:txBody>
                    <a:bodyPr/>
                    <a:lstStyle/>
                    <a:p>
                      <a:endParaRPr lang="de-CH" sz="1400" dirty="0">
                        <a:solidFill>
                          <a:srgbClr val="C3375A"/>
                        </a:solidFill>
                      </a:endParaRPr>
                    </a:p>
                  </a:txBody>
                  <a:tcPr marL="91472" marR="91472" marT="45721" marB="45721">
                    <a:solidFill>
                      <a:srgbClr val="FFFFFF"/>
                    </a:solidFill>
                  </a:tcPr>
                </a:tc>
                <a:tc hMerge="1">
                  <a:txBody>
                    <a:bodyPr/>
                    <a:lstStyle/>
                    <a:p>
                      <a:endParaRPr lang="de-CH"/>
                    </a:p>
                  </a:txBody>
                  <a:tcPr/>
                </a:tc>
                <a:extLst>
                  <a:ext uri="{0D108BD9-81ED-4DB2-BD59-A6C34878D82A}">
                    <a16:rowId xmlns:a16="http://schemas.microsoft.com/office/drawing/2014/main" val="10001"/>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2"/>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3"/>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4"/>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5"/>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6"/>
                  </a:ext>
                </a:extLst>
              </a:tr>
              <a:tr h="300036">
                <a:tc>
                  <a:txBody>
                    <a:bodyPr/>
                    <a:lstStyle/>
                    <a:p>
                      <a:r>
                        <a:rPr lang="de-CH" sz="1200" b="1" dirty="0"/>
                        <a:t>5. Kl. 2. Sem.</a:t>
                      </a:r>
                    </a:p>
                  </a:txBody>
                  <a:tcPr marL="91472" marR="91472"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tc>
                  <a:txBody>
                    <a:bodyPr/>
                    <a:lstStyle/>
                    <a:p>
                      <a:r>
                        <a:rPr lang="de-CH" sz="1200" b="1" dirty="0"/>
                        <a:t>6.</a:t>
                      </a:r>
                      <a:r>
                        <a:rPr lang="de-CH" sz="1200" b="1" baseline="0" dirty="0"/>
                        <a:t> Kl. 1. Sem.</a:t>
                      </a:r>
                      <a:endParaRPr lang="de-CH" sz="1200" b="1" dirty="0"/>
                    </a:p>
                  </a:txBody>
                  <a:tcPr marL="91472" marR="91472"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bl>
          </a:graphicData>
        </a:graphic>
      </p:graphicFrame>
      <p:cxnSp>
        <p:nvCxnSpPr>
          <p:cNvPr id="17469" name="Gerade Verbindung 28"/>
          <p:cNvCxnSpPr>
            <a:cxnSpLocks noChangeShapeType="1"/>
          </p:cNvCxnSpPr>
          <p:nvPr/>
        </p:nvCxnSpPr>
        <p:spPr bwMode="auto">
          <a:xfrm flipV="1">
            <a:off x="5835650" y="4162425"/>
            <a:ext cx="1458913" cy="1525588"/>
          </a:xfrm>
          <a:prstGeom prst="line">
            <a:avLst/>
          </a:prstGeom>
          <a:noFill/>
          <a:ln w="57150" algn="ctr">
            <a:solidFill>
              <a:srgbClr val="C3375A"/>
            </a:solidFill>
            <a:round/>
            <a:headEnd/>
            <a:tailEnd/>
          </a:ln>
          <a:extLst>
            <a:ext uri="{909E8E84-426E-40DD-AFC4-6F175D3DCCD1}">
              <a14:hiddenFill xmlns:a14="http://schemas.microsoft.com/office/drawing/2010/main">
                <a:noFill/>
              </a14:hiddenFill>
            </a:ext>
          </a:extLst>
        </p:spPr>
      </p:cxnSp>
      <p:sp>
        <p:nvSpPr>
          <p:cNvPr id="32" name="Inhaltsplatzhalter 1"/>
          <p:cNvSpPr txBox="1">
            <a:spLocks/>
          </p:cNvSpPr>
          <p:nvPr/>
        </p:nvSpPr>
        <p:spPr bwMode="auto">
          <a:xfrm>
            <a:off x="1084263" y="6007100"/>
            <a:ext cx="327183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eaLnBrk="1" hangingPunct="1">
              <a:lnSpc>
                <a:spcPts val="2700"/>
              </a:lnSpc>
              <a:buFont typeface="Wingdings" pitchFamily="2" charset="2"/>
              <a:buNone/>
              <a:defRPr/>
            </a:pPr>
            <a:r>
              <a:rPr lang="de-CH" sz="1800" kern="0" dirty="0">
                <a:solidFill>
                  <a:srgbClr val="0070B8"/>
                </a:solidFill>
              </a:rPr>
              <a:t>Leistungsentwicklung spricht </a:t>
            </a:r>
            <a:r>
              <a:rPr lang="de-CH" sz="1800" b="1" kern="0" dirty="0">
                <a:solidFill>
                  <a:srgbClr val="C3375A"/>
                </a:solidFill>
              </a:rPr>
              <a:t>gegen</a:t>
            </a:r>
            <a:r>
              <a:rPr lang="de-CH" sz="1800" kern="0" dirty="0">
                <a:solidFill>
                  <a:srgbClr val="0070B8"/>
                </a:solidFill>
              </a:rPr>
              <a:t> Zuweisung in die Sekundarschule</a:t>
            </a:r>
            <a:endParaRPr lang="de-CH" sz="1800" kern="0" dirty="0"/>
          </a:p>
        </p:txBody>
      </p:sp>
      <p:sp>
        <p:nvSpPr>
          <p:cNvPr id="33" name="Inhaltsplatzhalter 1"/>
          <p:cNvSpPr txBox="1">
            <a:spLocks/>
          </p:cNvSpPr>
          <p:nvPr/>
        </p:nvSpPr>
        <p:spPr bwMode="auto">
          <a:xfrm>
            <a:off x="5187950" y="6013450"/>
            <a:ext cx="3200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eaLnBrk="1" hangingPunct="1">
              <a:lnSpc>
                <a:spcPts val="2700"/>
              </a:lnSpc>
              <a:buFont typeface="Wingdings" pitchFamily="2" charset="2"/>
              <a:buNone/>
              <a:defRPr/>
            </a:pPr>
            <a:r>
              <a:rPr lang="de-CH" sz="1800" kern="0" dirty="0">
                <a:solidFill>
                  <a:srgbClr val="0070B8"/>
                </a:solidFill>
              </a:rPr>
              <a:t>Leistungsentwicklung spricht </a:t>
            </a:r>
            <a:r>
              <a:rPr lang="de-CH" sz="1800" b="1" kern="0" dirty="0">
                <a:solidFill>
                  <a:srgbClr val="C3375A"/>
                </a:solidFill>
              </a:rPr>
              <a:t>für </a:t>
            </a:r>
            <a:r>
              <a:rPr lang="de-CH" sz="1800" kern="0" dirty="0">
                <a:solidFill>
                  <a:srgbClr val="0070B8"/>
                </a:solidFill>
              </a:rPr>
              <a:t>Zuweisung in die Sekundarschule</a:t>
            </a:r>
            <a:endParaRPr lang="de-CH" sz="1800" kern="0" dirty="0"/>
          </a:p>
        </p:txBody>
      </p:sp>
      <p:grpSp>
        <p:nvGrpSpPr>
          <p:cNvPr id="29" name="Gruppieren 4"/>
          <p:cNvGrpSpPr>
            <a:grpSpLocks/>
          </p:cNvGrpSpPr>
          <p:nvPr/>
        </p:nvGrpSpPr>
        <p:grpSpPr bwMode="auto">
          <a:xfrm>
            <a:off x="5224463" y="3898900"/>
            <a:ext cx="287337" cy="1987550"/>
            <a:chOff x="1083628" y="3676392"/>
            <a:chExt cx="288652" cy="1988356"/>
          </a:xfrm>
        </p:grpSpPr>
        <p:sp>
          <p:nvSpPr>
            <p:cNvPr id="24651" name="Rechteck 3"/>
            <p:cNvSpPr>
              <a:spLocks noChangeArrowheads="1"/>
            </p:cNvSpPr>
            <p:nvPr/>
          </p:nvSpPr>
          <p:spPr bwMode="auto">
            <a:xfrm>
              <a:off x="1083628" y="367639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4.9</a:t>
              </a:r>
            </a:p>
          </p:txBody>
        </p:sp>
        <p:sp>
          <p:nvSpPr>
            <p:cNvPr id="24652" name="Rechteck 6"/>
            <p:cNvSpPr>
              <a:spLocks noChangeArrowheads="1"/>
            </p:cNvSpPr>
            <p:nvPr/>
          </p:nvSpPr>
          <p:spPr bwMode="auto">
            <a:xfrm>
              <a:off x="1083628" y="397103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4.8</a:t>
              </a:r>
            </a:p>
          </p:txBody>
        </p:sp>
        <p:sp>
          <p:nvSpPr>
            <p:cNvPr id="24653" name="Rechteck 7"/>
            <p:cNvSpPr>
              <a:spLocks noChangeArrowheads="1"/>
            </p:cNvSpPr>
            <p:nvPr/>
          </p:nvSpPr>
          <p:spPr bwMode="auto">
            <a:xfrm>
              <a:off x="1083628" y="425023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4.7</a:t>
              </a:r>
            </a:p>
          </p:txBody>
        </p:sp>
        <p:sp>
          <p:nvSpPr>
            <p:cNvPr id="24654" name="Rechteck 8"/>
            <p:cNvSpPr>
              <a:spLocks noChangeArrowheads="1"/>
            </p:cNvSpPr>
            <p:nvPr/>
          </p:nvSpPr>
          <p:spPr bwMode="auto">
            <a:xfrm>
              <a:off x="1083628" y="456519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4.6</a:t>
              </a:r>
            </a:p>
          </p:txBody>
        </p:sp>
        <p:sp>
          <p:nvSpPr>
            <p:cNvPr id="24655" name="Rechteck 9"/>
            <p:cNvSpPr>
              <a:spLocks noChangeArrowheads="1"/>
            </p:cNvSpPr>
            <p:nvPr/>
          </p:nvSpPr>
          <p:spPr bwMode="auto">
            <a:xfrm>
              <a:off x="1083628" y="485456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4.5</a:t>
              </a:r>
            </a:p>
          </p:txBody>
        </p:sp>
        <p:sp>
          <p:nvSpPr>
            <p:cNvPr id="24656" name="Rechteck 10"/>
            <p:cNvSpPr>
              <a:spLocks noChangeArrowheads="1"/>
            </p:cNvSpPr>
            <p:nvPr/>
          </p:nvSpPr>
          <p:spPr bwMode="auto">
            <a:xfrm>
              <a:off x="1083628" y="513904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4.4</a:t>
              </a:r>
            </a:p>
          </p:txBody>
        </p:sp>
        <p:sp>
          <p:nvSpPr>
            <p:cNvPr id="24657" name="Rechteck 11"/>
            <p:cNvSpPr>
              <a:spLocks noChangeArrowheads="1"/>
            </p:cNvSpPr>
            <p:nvPr/>
          </p:nvSpPr>
          <p:spPr bwMode="auto">
            <a:xfrm>
              <a:off x="1083628" y="5448724"/>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4.3</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439"/>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1" fill="hold" nodeType="clickEffect">
                                  <p:stCondLst>
                                    <p:cond delay="0"/>
                                  </p:stCondLst>
                                  <p:childTnLst>
                                    <p:set>
                                      <p:cBhvr>
                                        <p:cTn id="12" dur="1" fill="hold">
                                          <p:stCondLst>
                                            <p:cond delay="0"/>
                                          </p:stCondLst>
                                        </p:cTn>
                                        <p:tgtEl>
                                          <p:spTgt spid="17440"/>
                                        </p:tgtEl>
                                        <p:attrNameLst>
                                          <p:attrName>style.visibility</p:attrName>
                                        </p:attrNameLst>
                                      </p:cBhvr>
                                      <p:to>
                                        <p:strVal val="visible"/>
                                      </p:to>
                                    </p:set>
                                    <p:animEffect transition="in" filter="wipe(up)">
                                      <p:cBhvr>
                                        <p:cTn id="13" dur="500"/>
                                        <p:tgtEl>
                                          <p:spTgt spid="1744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1" nodeType="clickEffect">
                                  <p:stCondLst>
                                    <p:cond delay="0"/>
                                  </p:stCondLst>
                                  <p:childTnLst>
                                    <p:set>
                                      <p:cBhvr>
                                        <p:cTn id="17" dur="1" fill="hold">
                                          <p:stCondLst>
                                            <p:cond delay="0"/>
                                          </p:stCondLst>
                                        </p:cTn>
                                        <p:tgtEl>
                                          <p:spTgt spid="32"/>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17469"/>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07" name="Text Box 11"/>
          <p:cNvSpPr txBox="1">
            <a:spLocks noChangeArrowheads="1"/>
          </p:cNvSpPr>
          <p:nvPr/>
        </p:nvSpPr>
        <p:spPr bwMode="auto">
          <a:xfrm>
            <a:off x="619362" y="2355011"/>
            <a:ext cx="2425459"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marL="171450" indent="-171450" eaLnBrk="1" hangingPunct="1">
              <a:buFontTx/>
              <a:buChar char="-"/>
              <a:defRPr/>
            </a:pPr>
            <a:r>
              <a:rPr lang="de-CH" sz="1000" dirty="0">
                <a:solidFill>
                  <a:srgbClr val="000000"/>
                </a:solidFill>
                <a:latin typeface="+mn-lt"/>
                <a:cs typeface="+mn-cs"/>
              </a:rPr>
              <a:t>Deutsch</a:t>
            </a:r>
          </a:p>
          <a:p>
            <a:pPr marL="171450" indent="-171450" eaLnBrk="1" hangingPunct="1">
              <a:buFontTx/>
              <a:buChar char="-"/>
              <a:defRPr/>
            </a:pPr>
            <a:r>
              <a:rPr lang="de-CH" sz="1000" dirty="0">
                <a:solidFill>
                  <a:srgbClr val="000000"/>
                </a:solidFill>
                <a:latin typeface="+mn-lt"/>
                <a:cs typeface="+mn-cs"/>
              </a:rPr>
              <a:t>Mathematik</a:t>
            </a:r>
          </a:p>
          <a:p>
            <a:pPr marL="171450" indent="-171450" eaLnBrk="1" hangingPunct="1">
              <a:buFontTx/>
              <a:buChar char="-"/>
              <a:defRPr/>
            </a:pPr>
            <a:r>
              <a:rPr lang="de-CH" sz="1000" dirty="0">
                <a:solidFill>
                  <a:srgbClr val="000000"/>
                </a:solidFill>
                <a:latin typeface="+mn-lt"/>
                <a:cs typeface="+mn-cs"/>
              </a:rPr>
              <a:t>Natur, Mensch, Gesellschaft</a:t>
            </a:r>
          </a:p>
          <a:p>
            <a:pPr eaLnBrk="1" hangingPunct="1">
              <a:defRPr/>
            </a:pPr>
            <a:r>
              <a:rPr lang="de-CH" sz="1000" dirty="0">
                <a:solidFill>
                  <a:srgbClr val="000000"/>
                </a:solidFill>
                <a:latin typeface="+mn-lt"/>
                <a:cs typeface="+mn-cs"/>
              </a:rPr>
              <a:t>Orientierungswert für Gymnasium: 5.2</a:t>
            </a:r>
          </a:p>
          <a:p>
            <a:pPr eaLnBrk="1" hangingPunct="1">
              <a:spcBef>
                <a:spcPct val="50000"/>
              </a:spcBef>
              <a:defRPr/>
            </a:pPr>
            <a:endParaRPr lang="de-CH" sz="1000" dirty="0">
              <a:solidFill>
                <a:srgbClr val="000000"/>
              </a:solidFill>
              <a:latin typeface="Arial" charset="0"/>
              <a:cs typeface="+mn-cs"/>
            </a:endParaRPr>
          </a:p>
        </p:txBody>
      </p:sp>
      <p:sp>
        <p:nvSpPr>
          <p:cNvPr id="208908" name="Text Box 12"/>
          <p:cNvSpPr txBox="1">
            <a:spLocks noChangeArrowheads="1"/>
          </p:cNvSpPr>
          <p:nvPr/>
        </p:nvSpPr>
        <p:spPr bwMode="auto">
          <a:xfrm>
            <a:off x="3577952" y="2335654"/>
            <a:ext cx="223361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marL="171450" indent="-171450" eaLnBrk="1" hangingPunct="1">
              <a:buFontTx/>
              <a:buChar char="-"/>
              <a:defRPr/>
            </a:pPr>
            <a:r>
              <a:rPr lang="de-CH" sz="1000" dirty="0">
                <a:solidFill>
                  <a:srgbClr val="000000"/>
                </a:solidFill>
                <a:cs typeface="+mn-cs"/>
              </a:rPr>
              <a:t>Selbstreflexion</a:t>
            </a:r>
          </a:p>
          <a:p>
            <a:pPr marL="171450" indent="-171450" eaLnBrk="1" hangingPunct="1">
              <a:buFontTx/>
              <a:buChar char="-"/>
              <a:defRPr/>
            </a:pPr>
            <a:r>
              <a:rPr lang="de-CH" sz="1000" dirty="0">
                <a:solidFill>
                  <a:srgbClr val="000000"/>
                </a:solidFill>
                <a:cs typeface="+mn-cs"/>
              </a:rPr>
              <a:t>Selbstständigkeit</a:t>
            </a:r>
          </a:p>
          <a:p>
            <a:pPr marL="171450" indent="-171450" eaLnBrk="1" hangingPunct="1">
              <a:buFontTx/>
              <a:buChar char="-"/>
              <a:defRPr/>
            </a:pPr>
            <a:r>
              <a:rPr lang="de-CH" sz="1000" dirty="0">
                <a:solidFill>
                  <a:srgbClr val="000000"/>
                </a:solidFill>
                <a:cs typeface="+mn-cs"/>
              </a:rPr>
              <a:t>Eigenständigkeit</a:t>
            </a:r>
          </a:p>
        </p:txBody>
      </p:sp>
      <p:sp>
        <p:nvSpPr>
          <p:cNvPr id="208909" name="Text Box 13"/>
          <p:cNvSpPr txBox="1">
            <a:spLocks noChangeArrowheads="1"/>
          </p:cNvSpPr>
          <p:nvPr/>
        </p:nvSpPr>
        <p:spPr bwMode="auto">
          <a:xfrm>
            <a:off x="4856354" y="2326013"/>
            <a:ext cx="136826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marL="171450" indent="-171450" eaLnBrk="1" hangingPunct="1">
              <a:buFontTx/>
              <a:buChar char="-"/>
              <a:defRPr/>
            </a:pPr>
            <a:r>
              <a:rPr lang="de-CH" sz="1000" dirty="0">
                <a:solidFill>
                  <a:srgbClr val="000000"/>
                </a:solidFill>
                <a:cs typeface="+mn-cs"/>
              </a:rPr>
              <a:t>Dialog-/Kooperations-  </a:t>
            </a:r>
            <a:r>
              <a:rPr lang="de-CH" sz="1000" dirty="0" err="1">
                <a:solidFill>
                  <a:srgbClr val="000000"/>
                </a:solidFill>
                <a:cs typeface="+mn-cs"/>
              </a:rPr>
              <a:t>fähigkeit</a:t>
            </a:r>
            <a:endParaRPr lang="de-CH" sz="1000" dirty="0">
              <a:solidFill>
                <a:srgbClr val="000000"/>
              </a:solidFill>
              <a:cs typeface="+mn-cs"/>
            </a:endParaRPr>
          </a:p>
          <a:p>
            <a:pPr marL="171450" indent="-171450" eaLnBrk="1" hangingPunct="1">
              <a:buFontTx/>
              <a:buChar char="-"/>
              <a:defRPr/>
            </a:pPr>
            <a:r>
              <a:rPr lang="de-CH" sz="1000" dirty="0">
                <a:solidFill>
                  <a:srgbClr val="000000"/>
                </a:solidFill>
                <a:cs typeface="+mn-cs"/>
              </a:rPr>
              <a:t>Konfliktfähigkeit</a:t>
            </a:r>
          </a:p>
          <a:p>
            <a:pPr marL="171450" indent="-171450" eaLnBrk="1" hangingPunct="1">
              <a:buFontTx/>
              <a:buChar char="-"/>
              <a:defRPr/>
            </a:pPr>
            <a:r>
              <a:rPr lang="de-CH" sz="1000" dirty="0">
                <a:solidFill>
                  <a:srgbClr val="000000"/>
                </a:solidFill>
                <a:cs typeface="+mn-cs"/>
              </a:rPr>
              <a:t>Respektvoller Umgang</a:t>
            </a:r>
            <a:endParaRPr lang="de-CH" sz="1000" dirty="0">
              <a:solidFill>
                <a:srgbClr val="000000"/>
              </a:solidFill>
              <a:latin typeface="Arial" charset="0"/>
              <a:cs typeface="+mn-cs"/>
            </a:endParaRPr>
          </a:p>
        </p:txBody>
      </p:sp>
      <p:sp>
        <p:nvSpPr>
          <p:cNvPr id="208910" name="Text Box 14"/>
          <p:cNvSpPr txBox="1">
            <a:spLocks noChangeArrowheads="1"/>
          </p:cNvSpPr>
          <p:nvPr/>
        </p:nvSpPr>
        <p:spPr bwMode="auto">
          <a:xfrm>
            <a:off x="671513" y="4611688"/>
            <a:ext cx="7848600" cy="719137"/>
          </a:xfrm>
          <a:prstGeom prst="rect">
            <a:avLst/>
          </a:prstGeom>
          <a:solidFill>
            <a:schemeClr val="bg2"/>
          </a:solidFill>
          <a:ln w="6350">
            <a:solidFill>
              <a:schemeClr val="tx1"/>
            </a:solidFill>
            <a:miter lim="800000"/>
            <a:headEnd/>
            <a:tailEnd/>
          </a:ln>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algn="ctr" eaLnBrk="1" hangingPunct="1">
              <a:defRPr/>
            </a:pPr>
            <a:r>
              <a:rPr lang="de-CH" sz="1200" b="1" dirty="0">
                <a:solidFill>
                  <a:srgbClr val="FFFFFF"/>
                </a:solidFill>
                <a:cs typeface="Times New Roman" pitchFamily="18" charset="0"/>
              </a:rPr>
              <a:t>Zuweisungsgespräch</a:t>
            </a:r>
            <a:endParaRPr lang="de-CH" sz="1200" b="1" dirty="0">
              <a:solidFill>
                <a:srgbClr val="FFFFFF"/>
              </a:solidFill>
              <a:cs typeface="+mn-cs"/>
            </a:endParaRPr>
          </a:p>
          <a:p>
            <a:pPr algn="ctr">
              <a:defRPr/>
            </a:pPr>
            <a:r>
              <a:rPr lang="de-CH" sz="1200" dirty="0">
                <a:solidFill>
                  <a:srgbClr val="FFFFFF"/>
                </a:solidFill>
                <a:cs typeface="Times New Roman" pitchFamily="18" charset="0"/>
              </a:rPr>
              <a:t>(6. Klasse: bis 15. März)</a:t>
            </a:r>
            <a:endParaRPr lang="de-CH" sz="1200" dirty="0">
              <a:solidFill>
                <a:srgbClr val="FFFFFF"/>
              </a:solidFill>
              <a:cs typeface="+mn-cs"/>
            </a:endParaRPr>
          </a:p>
          <a:p>
            <a:pPr algn="ctr">
              <a:defRPr/>
            </a:pPr>
            <a:r>
              <a:rPr lang="de-CH" sz="1200" dirty="0">
                <a:solidFill>
                  <a:srgbClr val="FFFFFF"/>
                </a:solidFill>
                <a:cs typeface="Times New Roman" pitchFamily="18" charset="0"/>
              </a:rPr>
              <a:t>Zuweisung in diejenige Schulart der Sekundarstufe I, in der das Kind am besten gefördert werden kann</a:t>
            </a:r>
            <a:endParaRPr lang="de-CH" sz="1200" dirty="0">
              <a:solidFill>
                <a:srgbClr val="FFFFFF"/>
              </a:solidFill>
              <a:cs typeface="+mn-cs"/>
            </a:endParaRPr>
          </a:p>
        </p:txBody>
      </p:sp>
      <p:sp>
        <p:nvSpPr>
          <p:cNvPr id="208911" name="Text Box 15"/>
          <p:cNvSpPr txBox="1">
            <a:spLocks noChangeArrowheads="1"/>
          </p:cNvSpPr>
          <p:nvPr/>
        </p:nvSpPr>
        <p:spPr bwMode="auto">
          <a:xfrm>
            <a:off x="671514" y="1641878"/>
            <a:ext cx="2874951" cy="744884"/>
          </a:xfrm>
          <a:prstGeom prst="rect">
            <a:avLst/>
          </a:prstGeom>
          <a:solidFill>
            <a:schemeClr val="accent1"/>
          </a:solidFill>
          <a:ln w="9525">
            <a:solidFill>
              <a:srgbClr val="000000"/>
            </a:solidFill>
            <a:miter lim="800000"/>
            <a:headEnd/>
            <a:tailEnd/>
          </a:ln>
        </p:spPr>
        <p:txBody>
          <a:bodyPr/>
          <a:lstStyle>
            <a:lvl1pPr eaLnBrk="0" hangingPunct="0">
              <a:tabLst>
                <a:tab pos="269875" algn="r"/>
              </a:tabLst>
              <a:defRPr>
                <a:solidFill>
                  <a:schemeClr val="tx1"/>
                </a:solidFill>
                <a:latin typeface="Arial Narrow" pitchFamily="34" charset="0"/>
              </a:defRPr>
            </a:lvl1pPr>
            <a:lvl2pPr marL="742950" indent="-285750" eaLnBrk="0" hangingPunct="0">
              <a:tabLst>
                <a:tab pos="269875" algn="r"/>
              </a:tabLst>
              <a:defRPr>
                <a:solidFill>
                  <a:schemeClr val="tx1"/>
                </a:solidFill>
                <a:latin typeface="Arial Narrow" pitchFamily="34" charset="0"/>
              </a:defRPr>
            </a:lvl2pPr>
            <a:lvl3pPr marL="1143000" indent="-228600" eaLnBrk="0" hangingPunct="0">
              <a:tabLst>
                <a:tab pos="269875" algn="r"/>
              </a:tabLst>
              <a:defRPr>
                <a:solidFill>
                  <a:schemeClr val="tx1"/>
                </a:solidFill>
                <a:latin typeface="Arial Narrow" pitchFamily="34" charset="0"/>
              </a:defRPr>
            </a:lvl3pPr>
            <a:lvl4pPr marL="1600200" indent="-228600" eaLnBrk="0" hangingPunct="0">
              <a:tabLst>
                <a:tab pos="269875" algn="r"/>
              </a:tabLst>
              <a:defRPr>
                <a:solidFill>
                  <a:schemeClr val="tx1"/>
                </a:solidFill>
                <a:latin typeface="Arial Narrow" pitchFamily="34" charset="0"/>
              </a:defRPr>
            </a:lvl4pPr>
            <a:lvl5pPr marL="2057400" indent="-228600" eaLnBrk="0" hangingPunct="0">
              <a:tabLst>
                <a:tab pos="269875" algn="r"/>
              </a:tabLst>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9pPr>
          </a:lstStyle>
          <a:p>
            <a:pPr algn="ctr" eaLnBrk="1" hangingPunct="1">
              <a:defRPr/>
            </a:pPr>
            <a:r>
              <a:rPr lang="de-CH" sz="1400" b="1" dirty="0">
                <a:solidFill>
                  <a:srgbClr val="FFFFFF"/>
                </a:solidFill>
                <a:cs typeface="Times New Roman" pitchFamily="18" charset="0"/>
              </a:rPr>
              <a:t>Fachliche Kompetenzen </a:t>
            </a:r>
          </a:p>
          <a:p>
            <a:pPr algn="ctr" eaLnBrk="1" hangingPunct="1">
              <a:defRPr/>
            </a:pPr>
            <a:r>
              <a:rPr lang="de-CH" sz="1100" b="1" dirty="0">
                <a:solidFill>
                  <a:srgbClr val="FFFFFF"/>
                </a:solidFill>
                <a:cs typeface="Times New Roman" pitchFamily="18" charset="0"/>
              </a:rPr>
              <a:t>(inkl. methodische Kompetenzen) </a:t>
            </a:r>
          </a:p>
          <a:p>
            <a:pPr algn="ctr" eaLnBrk="1" hangingPunct="1">
              <a:spcBef>
                <a:spcPts val="300"/>
              </a:spcBef>
              <a:defRPr/>
            </a:pPr>
            <a:r>
              <a:rPr lang="de-CH" sz="1400" b="1" dirty="0">
                <a:solidFill>
                  <a:srgbClr val="FFFFFF"/>
                </a:solidFill>
                <a:cs typeface="Times New Roman" pitchFamily="18" charset="0"/>
              </a:rPr>
              <a:t>Zeugnisnoten</a:t>
            </a:r>
            <a:endParaRPr lang="de-CH" sz="1400" b="1" dirty="0">
              <a:solidFill>
                <a:srgbClr val="FFFFFF"/>
              </a:solidFill>
              <a:cs typeface="+mn-cs"/>
            </a:endParaRPr>
          </a:p>
        </p:txBody>
      </p:sp>
      <p:sp>
        <p:nvSpPr>
          <p:cNvPr id="208912" name="Text Box 16"/>
          <p:cNvSpPr txBox="1">
            <a:spLocks noChangeArrowheads="1"/>
          </p:cNvSpPr>
          <p:nvPr/>
        </p:nvSpPr>
        <p:spPr bwMode="auto">
          <a:xfrm>
            <a:off x="3616898" y="1646238"/>
            <a:ext cx="1218093" cy="736228"/>
          </a:xfrm>
          <a:prstGeom prst="rect">
            <a:avLst/>
          </a:prstGeom>
          <a:solidFill>
            <a:schemeClr val="accent1"/>
          </a:solidFill>
          <a:ln w="9525">
            <a:solidFill>
              <a:srgbClr val="000000"/>
            </a:solidFill>
            <a:miter lim="800000"/>
            <a:headEnd/>
            <a:tailEnd/>
          </a:ln>
        </p:spPr>
        <p:txBody>
          <a:bodyPr/>
          <a:lstStyle>
            <a:lvl1pPr eaLnBrk="0" hangingPunct="0">
              <a:tabLst>
                <a:tab pos="269875" algn="r"/>
              </a:tabLst>
              <a:defRPr>
                <a:solidFill>
                  <a:schemeClr val="tx1"/>
                </a:solidFill>
                <a:latin typeface="Arial Narrow" pitchFamily="34" charset="0"/>
              </a:defRPr>
            </a:lvl1pPr>
            <a:lvl2pPr marL="742950" indent="-285750" eaLnBrk="0" hangingPunct="0">
              <a:tabLst>
                <a:tab pos="269875" algn="r"/>
              </a:tabLst>
              <a:defRPr>
                <a:solidFill>
                  <a:schemeClr val="tx1"/>
                </a:solidFill>
                <a:latin typeface="Arial Narrow" pitchFamily="34" charset="0"/>
              </a:defRPr>
            </a:lvl2pPr>
            <a:lvl3pPr marL="1143000" indent="-228600" eaLnBrk="0" hangingPunct="0">
              <a:tabLst>
                <a:tab pos="269875" algn="r"/>
              </a:tabLst>
              <a:defRPr>
                <a:solidFill>
                  <a:schemeClr val="tx1"/>
                </a:solidFill>
                <a:latin typeface="Arial Narrow" pitchFamily="34" charset="0"/>
              </a:defRPr>
            </a:lvl3pPr>
            <a:lvl4pPr marL="1600200" indent="-228600" eaLnBrk="0" hangingPunct="0">
              <a:tabLst>
                <a:tab pos="269875" algn="r"/>
              </a:tabLst>
              <a:defRPr>
                <a:solidFill>
                  <a:schemeClr val="tx1"/>
                </a:solidFill>
                <a:latin typeface="Arial Narrow" pitchFamily="34" charset="0"/>
              </a:defRPr>
            </a:lvl4pPr>
            <a:lvl5pPr marL="2057400" indent="-228600" eaLnBrk="0" hangingPunct="0">
              <a:tabLst>
                <a:tab pos="269875" algn="r"/>
              </a:tabLst>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9pPr>
          </a:lstStyle>
          <a:p>
            <a:pPr algn="ctr" eaLnBrk="1" hangingPunct="1">
              <a:defRPr/>
            </a:pPr>
            <a:r>
              <a:rPr lang="de-CH" sz="1400" b="1" dirty="0">
                <a:solidFill>
                  <a:srgbClr val="FFFFFF"/>
                </a:solidFill>
                <a:cs typeface="Times New Roman" pitchFamily="18" charset="0"/>
              </a:rPr>
              <a:t>Personale Kompetenzen</a:t>
            </a:r>
            <a:endParaRPr lang="de-CH" sz="1400" b="1" dirty="0">
              <a:solidFill>
                <a:srgbClr val="FFFFFF"/>
              </a:solidFill>
              <a:cs typeface="+mn-cs"/>
            </a:endParaRPr>
          </a:p>
        </p:txBody>
      </p:sp>
      <p:sp>
        <p:nvSpPr>
          <p:cNvPr id="208913" name="Text Box 17"/>
          <p:cNvSpPr txBox="1">
            <a:spLocks noChangeArrowheads="1"/>
          </p:cNvSpPr>
          <p:nvPr/>
        </p:nvSpPr>
        <p:spPr bwMode="auto">
          <a:xfrm>
            <a:off x="4901802" y="1642852"/>
            <a:ext cx="1274907" cy="729878"/>
          </a:xfrm>
          <a:prstGeom prst="rect">
            <a:avLst/>
          </a:prstGeom>
          <a:solidFill>
            <a:schemeClr val="accent1"/>
          </a:solidFill>
          <a:ln w="9525">
            <a:solidFill>
              <a:srgbClr val="000000"/>
            </a:solidFill>
            <a:miter lim="800000"/>
            <a:headEnd/>
            <a:tailEnd/>
          </a:ln>
        </p:spPr>
        <p:txBody>
          <a:bodyPr/>
          <a:lstStyle>
            <a:lvl1pPr eaLnBrk="0" hangingPunct="0">
              <a:tabLst>
                <a:tab pos="269875" algn="r"/>
              </a:tabLst>
              <a:defRPr>
                <a:solidFill>
                  <a:schemeClr val="tx1"/>
                </a:solidFill>
                <a:latin typeface="Arial Narrow" pitchFamily="34" charset="0"/>
              </a:defRPr>
            </a:lvl1pPr>
            <a:lvl2pPr marL="742950" indent="-285750" eaLnBrk="0" hangingPunct="0">
              <a:tabLst>
                <a:tab pos="269875" algn="r"/>
              </a:tabLst>
              <a:defRPr>
                <a:solidFill>
                  <a:schemeClr val="tx1"/>
                </a:solidFill>
                <a:latin typeface="Arial Narrow" pitchFamily="34" charset="0"/>
              </a:defRPr>
            </a:lvl2pPr>
            <a:lvl3pPr marL="1143000" indent="-228600" eaLnBrk="0" hangingPunct="0">
              <a:tabLst>
                <a:tab pos="269875" algn="r"/>
              </a:tabLst>
              <a:defRPr>
                <a:solidFill>
                  <a:schemeClr val="tx1"/>
                </a:solidFill>
                <a:latin typeface="Arial Narrow" pitchFamily="34" charset="0"/>
              </a:defRPr>
            </a:lvl3pPr>
            <a:lvl4pPr marL="1600200" indent="-228600" eaLnBrk="0" hangingPunct="0">
              <a:tabLst>
                <a:tab pos="269875" algn="r"/>
              </a:tabLst>
              <a:defRPr>
                <a:solidFill>
                  <a:schemeClr val="tx1"/>
                </a:solidFill>
                <a:latin typeface="Arial Narrow" pitchFamily="34" charset="0"/>
              </a:defRPr>
            </a:lvl4pPr>
            <a:lvl5pPr marL="2057400" indent="-228600" eaLnBrk="0" hangingPunct="0">
              <a:tabLst>
                <a:tab pos="269875" algn="r"/>
              </a:tabLst>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9pPr>
          </a:lstStyle>
          <a:p>
            <a:pPr algn="ctr" eaLnBrk="1" hangingPunct="1">
              <a:defRPr/>
            </a:pPr>
            <a:r>
              <a:rPr lang="de-CH" sz="1400" b="1" dirty="0">
                <a:solidFill>
                  <a:srgbClr val="FFFFFF"/>
                </a:solidFill>
                <a:cs typeface="Times New Roman" pitchFamily="18" charset="0"/>
              </a:rPr>
              <a:t>Soziale Kompetenzen</a:t>
            </a:r>
            <a:endParaRPr lang="de-CH" sz="1400" b="1" dirty="0">
              <a:solidFill>
                <a:srgbClr val="FFFFFF"/>
              </a:solidFill>
              <a:cs typeface="+mn-cs"/>
            </a:endParaRPr>
          </a:p>
        </p:txBody>
      </p:sp>
      <p:sp>
        <p:nvSpPr>
          <p:cNvPr id="208914" name="Text Box 18"/>
          <p:cNvSpPr txBox="1">
            <a:spLocks noChangeArrowheads="1"/>
          </p:cNvSpPr>
          <p:nvPr/>
        </p:nvSpPr>
        <p:spPr bwMode="auto">
          <a:xfrm>
            <a:off x="7489149" y="1642504"/>
            <a:ext cx="1030959" cy="710406"/>
          </a:xfrm>
          <a:prstGeom prst="rect">
            <a:avLst/>
          </a:prstGeom>
          <a:solidFill>
            <a:schemeClr val="accent1"/>
          </a:solidFill>
          <a:ln w="9525">
            <a:solidFill>
              <a:srgbClr val="000000"/>
            </a:solidFill>
            <a:miter lim="800000"/>
            <a:headEnd/>
            <a:tailEnd/>
          </a:ln>
        </p:spPr>
        <p:txBody>
          <a:bodyPr/>
          <a:lstStyle>
            <a:lvl1pPr eaLnBrk="0" hangingPunct="0">
              <a:tabLst>
                <a:tab pos="269875" algn="r"/>
              </a:tabLst>
              <a:defRPr>
                <a:solidFill>
                  <a:schemeClr val="tx1"/>
                </a:solidFill>
                <a:latin typeface="Arial Narrow" pitchFamily="34" charset="0"/>
              </a:defRPr>
            </a:lvl1pPr>
            <a:lvl2pPr marL="742950" indent="-285750" eaLnBrk="0" hangingPunct="0">
              <a:tabLst>
                <a:tab pos="269875" algn="r"/>
              </a:tabLst>
              <a:defRPr>
                <a:solidFill>
                  <a:schemeClr val="tx1"/>
                </a:solidFill>
                <a:latin typeface="Arial Narrow" pitchFamily="34" charset="0"/>
              </a:defRPr>
            </a:lvl2pPr>
            <a:lvl3pPr marL="1143000" indent="-228600" eaLnBrk="0" hangingPunct="0">
              <a:tabLst>
                <a:tab pos="269875" algn="r"/>
              </a:tabLst>
              <a:defRPr>
                <a:solidFill>
                  <a:schemeClr val="tx1"/>
                </a:solidFill>
                <a:latin typeface="Arial Narrow" pitchFamily="34" charset="0"/>
              </a:defRPr>
            </a:lvl3pPr>
            <a:lvl4pPr marL="1600200" indent="-228600" eaLnBrk="0" hangingPunct="0">
              <a:tabLst>
                <a:tab pos="269875" algn="r"/>
              </a:tabLst>
              <a:defRPr>
                <a:solidFill>
                  <a:schemeClr val="tx1"/>
                </a:solidFill>
                <a:latin typeface="Arial Narrow" pitchFamily="34" charset="0"/>
              </a:defRPr>
            </a:lvl4pPr>
            <a:lvl5pPr marL="2057400" indent="-228600" eaLnBrk="0" hangingPunct="0">
              <a:tabLst>
                <a:tab pos="269875" algn="r"/>
              </a:tabLst>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9pPr>
          </a:lstStyle>
          <a:p>
            <a:pPr algn="ctr" eaLnBrk="1" hangingPunct="1">
              <a:defRPr/>
            </a:pPr>
            <a:r>
              <a:rPr lang="de-CH" sz="1400" b="1" dirty="0">
                <a:solidFill>
                  <a:srgbClr val="FFFFFF"/>
                </a:solidFill>
                <a:cs typeface="Times New Roman" pitchFamily="18" charset="0"/>
              </a:rPr>
              <a:t>Neigungen, Interessen des Kindes</a:t>
            </a:r>
            <a:endParaRPr lang="de-CH" sz="1400" b="1" dirty="0">
              <a:solidFill>
                <a:srgbClr val="FFFFFF"/>
              </a:solidFill>
              <a:cs typeface="+mn-cs"/>
            </a:endParaRPr>
          </a:p>
        </p:txBody>
      </p:sp>
      <p:sp>
        <p:nvSpPr>
          <p:cNvPr id="208915" name="Text Box 19"/>
          <p:cNvSpPr txBox="1">
            <a:spLocks noChangeArrowheads="1"/>
          </p:cNvSpPr>
          <p:nvPr/>
        </p:nvSpPr>
        <p:spPr bwMode="auto">
          <a:xfrm>
            <a:off x="671513" y="3205163"/>
            <a:ext cx="7848600" cy="503237"/>
          </a:xfrm>
          <a:prstGeom prst="rect">
            <a:avLst/>
          </a:prstGeom>
          <a:solidFill>
            <a:schemeClr val="folHlink">
              <a:alpha val="70979"/>
            </a:schemeClr>
          </a:solidFill>
          <a:ln w="9525">
            <a:solidFill>
              <a:srgbClr val="000000"/>
            </a:solidFill>
            <a:miter lim="800000"/>
            <a:headEnd/>
            <a:tailEnd/>
          </a:ln>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algn="ctr" eaLnBrk="1" hangingPunct="1">
              <a:defRPr/>
            </a:pPr>
            <a:r>
              <a:rPr lang="de-CH" sz="1200" b="1" dirty="0">
                <a:solidFill>
                  <a:srgbClr val="000000"/>
                </a:solidFill>
                <a:cs typeface="Times New Roman" pitchFamily="18" charset="0"/>
              </a:rPr>
              <a:t>Orientierungsgespräch</a:t>
            </a:r>
            <a:endParaRPr lang="de-CH" sz="1200" b="1" dirty="0">
              <a:solidFill>
                <a:srgbClr val="000000"/>
              </a:solidFill>
              <a:cs typeface="+mn-cs"/>
            </a:endParaRPr>
          </a:p>
          <a:p>
            <a:pPr algn="ctr">
              <a:defRPr/>
            </a:pPr>
            <a:r>
              <a:rPr lang="de-CH" sz="1200" dirty="0">
                <a:solidFill>
                  <a:srgbClr val="000000"/>
                </a:solidFill>
                <a:cs typeface="Times New Roman" pitchFamily="18" charset="0"/>
              </a:rPr>
              <a:t>(im 2. Semester der 5. Klasse)</a:t>
            </a:r>
            <a:endParaRPr lang="de-CH" sz="1200" dirty="0">
              <a:solidFill>
                <a:srgbClr val="000000"/>
              </a:solidFill>
              <a:cs typeface="+mn-cs"/>
            </a:endParaRPr>
          </a:p>
        </p:txBody>
      </p:sp>
      <p:sp>
        <p:nvSpPr>
          <p:cNvPr id="208916" name="Text Box 20"/>
          <p:cNvSpPr txBox="1">
            <a:spLocks noChangeArrowheads="1"/>
          </p:cNvSpPr>
          <p:nvPr/>
        </p:nvSpPr>
        <p:spPr bwMode="auto">
          <a:xfrm>
            <a:off x="671513" y="3806825"/>
            <a:ext cx="7848600" cy="719138"/>
          </a:xfrm>
          <a:prstGeom prst="rect">
            <a:avLst/>
          </a:prstGeom>
          <a:solidFill>
            <a:srgbClr val="AACD4B"/>
          </a:solidFill>
          <a:ln w="9525">
            <a:solidFill>
              <a:srgbClr val="000000"/>
            </a:solidFill>
            <a:prstDash val="dash"/>
            <a:miter lim="800000"/>
            <a:headEnd/>
            <a:tailEnd/>
          </a:ln>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algn="ctr" eaLnBrk="1" hangingPunct="1">
              <a:defRPr/>
            </a:pPr>
            <a:r>
              <a:rPr lang="de-CH" sz="1200" b="1" dirty="0">
                <a:solidFill>
                  <a:srgbClr val="000000"/>
                </a:solidFill>
                <a:cs typeface="Times New Roman" pitchFamily="18" charset="0"/>
              </a:rPr>
              <a:t>Orientierungsgespräch</a:t>
            </a:r>
            <a:endParaRPr lang="de-CH" sz="1200" b="1" dirty="0">
              <a:solidFill>
                <a:srgbClr val="000000"/>
              </a:solidFill>
              <a:cs typeface="+mn-cs"/>
            </a:endParaRPr>
          </a:p>
          <a:p>
            <a:pPr algn="ctr">
              <a:defRPr/>
            </a:pPr>
            <a:r>
              <a:rPr lang="de-CH" sz="1200" dirty="0">
                <a:solidFill>
                  <a:srgbClr val="000000"/>
                </a:solidFill>
                <a:cs typeface="Times New Roman" pitchFamily="18" charset="0"/>
              </a:rPr>
              <a:t>(im 1. Semester der 6. Klasse)</a:t>
            </a:r>
            <a:endParaRPr lang="de-CH" sz="1200" dirty="0">
              <a:solidFill>
                <a:srgbClr val="000000"/>
              </a:solidFill>
              <a:cs typeface="+mn-cs"/>
            </a:endParaRPr>
          </a:p>
          <a:p>
            <a:pPr algn="ctr">
              <a:defRPr/>
            </a:pPr>
            <a:r>
              <a:rPr lang="de-CH" sz="1200" dirty="0">
                <a:solidFill>
                  <a:srgbClr val="000000"/>
                </a:solidFill>
                <a:cs typeface="Times New Roman" pitchFamily="18" charset="0"/>
              </a:rPr>
              <a:t>nur wenn sich die schulische Situation und die Leistungsfähigkeit des Kindes wesentlich verändert haben</a:t>
            </a:r>
            <a:endParaRPr lang="de-CH" sz="1200" dirty="0">
              <a:solidFill>
                <a:srgbClr val="000000"/>
              </a:solidFill>
              <a:cs typeface="+mn-cs"/>
            </a:endParaRPr>
          </a:p>
        </p:txBody>
      </p:sp>
      <p:sp>
        <p:nvSpPr>
          <p:cNvPr id="208924" name="Text Box 28"/>
          <p:cNvSpPr txBox="1">
            <a:spLocks noChangeArrowheads="1"/>
          </p:cNvSpPr>
          <p:nvPr/>
        </p:nvSpPr>
        <p:spPr bwMode="auto">
          <a:xfrm>
            <a:off x="6247141" y="1646278"/>
            <a:ext cx="1171575" cy="724827"/>
          </a:xfrm>
          <a:prstGeom prst="rect">
            <a:avLst/>
          </a:prstGeom>
          <a:solidFill>
            <a:schemeClr val="accent1"/>
          </a:solidFill>
          <a:ln w="9525">
            <a:solidFill>
              <a:srgbClr val="000000"/>
            </a:solidFill>
            <a:miter lim="800000"/>
            <a:headEnd/>
            <a:tailEnd/>
          </a:ln>
        </p:spPr>
        <p:txBody>
          <a:bodyPr/>
          <a:lstStyle>
            <a:lvl1pPr eaLnBrk="0" hangingPunct="0">
              <a:tabLst>
                <a:tab pos="269875" algn="r"/>
              </a:tabLst>
              <a:defRPr>
                <a:solidFill>
                  <a:schemeClr val="tx1"/>
                </a:solidFill>
                <a:latin typeface="Arial Narrow" pitchFamily="34" charset="0"/>
              </a:defRPr>
            </a:lvl1pPr>
            <a:lvl2pPr marL="742950" indent="-285750" eaLnBrk="0" hangingPunct="0">
              <a:tabLst>
                <a:tab pos="269875" algn="r"/>
              </a:tabLst>
              <a:defRPr>
                <a:solidFill>
                  <a:schemeClr val="tx1"/>
                </a:solidFill>
                <a:latin typeface="Arial Narrow" pitchFamily="34" charset="0"/>
              </a:defRPr>
            </a:lvl2pPr>
            <a:lvl3pPr marL="1143000" indent="-228600" eaLnBrk="0" hangingPunct="0">
              <a:tabLst>
                <a:tab pos="269875" algn="r"/>
              </a:tabLst>
              <a:defRPr>
                <a:solidFill>
                  <a:schemeClr val="tx1"/>
                </a:solidFill>
                <a:latin typeface="Arial Narrow" pitchFamily="34" charset="0"/>
              </a:defRPr>
            </a:lvl3pPr>
            <a:lvl4pPr marL="1600200" indent="-228600" eaLnBrk="0" hangingPunct="0">
              <a:tabLst>
                <a:tab pos="269875" algn="r"/>
              </a:tabLst>
              <a:defRPr>
                <a:solidFill>
                  <a:schemeClr val="tx1"/>
                </a:solidFill>
                <a:latin typeface="Arial Narrow" pitchFamily="34" charset="0"/>
              </a:defRPr>
            </a:lvl4pPr>
            <a:lvl5pPr marL="2057400" indent="-228600" eaLnBrk="0" hangingPunct="0">
              <a:tabLst>
                <a:tab pos="269875" algn="r"/>
              </a:tabLst>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tabLst>
                <a:tab pos="269875" algn="r"/>
              </a:tabLst>
              <a:defRPr>
                <a:solidFill>
                  <a:schemeClr val="tx1"/>
                </a:solidFill>
                <a:latin typeface="Arial Narrow" pitchFamily="34" charset="0"/>
              </a:defRPr>
            </a:lvl9pPr>
          </a:lstStyle>
          <a:p>
            <a:pPr algn="ctr" eaLnBrk="1" hangingPunct="1">
              <a:defRPr/>
            </a:pPr>
            <a:r>
              <a:rPr lang="de-CH" sz="1400" b="1" dirty="0">
                <a:solidFill>
                  <a:srgbClr val="FFFFFF"/>
                </a:solidFill>
                <a:cs typeface="Times New Roman" pitchFamily="18" charset="0"/>
              </a:rPr>
              <a:t>Mutmassliche Entwicklung</a:t>
            </a:r>
            <a:endParaRPr lang="de-CH" sz="1400" b="1" dirty="0">
              <a:solidFill>
                <a:srgbClr val="FFFFFF"/>
              </a:solidFill>
              <a:cs typeface="+mn-cs"/>
            </a:endParaRPr>
          </a:p>
        </p:txBody>
      </p:sp>
      <p:sp>
        <p:nvSpPr>
          <p:cNvPr id="208929" name="Line 33"/>
          <p:cNvSpPr>
            <a:spLocks noChangeShapeType="1"/>
          </p:cNvSpPr>
          <p:nvPr/>
        </p:nvSpPr>
        <p:spPr bwMode="auto">
          <a:xfrm flipV="1">
            <a:off x="6125373" y="2868786"/>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30" name="Line 34"/>
          <p:cNvSpPr>
            <a:spLocks noChangeShapeType="1"/>
          </p:cNvSpPr>
          <p:nvPr/>
        </p:nvSpPr>
        <p:spPr bwMode="auto">
          <a:xfrm flipV="1">
            <a:off x="3491880" y="2868787"/>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31" name="Line 35"/>
          <p:cNvSpPr>
            <a:spLocks noChangeShapeType="1"/>
          </p:cNvSpPr>
          <p:nvPr/>
        </p:nvSpPr>
        <p:spPr bwMode="auto">
          <a:xfrm flipV="1">
            <a:off x="4788024" y="2873375"/>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32" name="Line 36"/>
          <p:cNvSpPr>
            <a:spLocks noChangeShapeType="1"/>
          </p:cNvSpPr>
          <p:nvPr/>
        </p:nvSpPr>
        <p:spPr bwMode="auto">
          <a:xfrm flipV="1">
            <a:off x="7308304" y="2868788"/>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33" name="Line 37"/>
          <p:cNvSpPr>
            <a:spLocks noChangeShapeType="1"/>
          </p:cNvSpPr>
          <p:nvPr/>
        </p:nvSpPr>
        <p:spPr bwMode="auto">
          <a:xfrm flipV="1">
            <a:off x="8460432" y="2886075"/>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39" name="Line 43"/>
          <p:cNvSpPr>
            <a:spLocks noChangeShapeType="1"/>
          </p:cNvSpPr>
          <p:nvPr/>
        </p:nvSpPr>
        <p:spPr bwMode="auto">
          <a:xfrm>
            <a:off x="671513" y="2382466"/>
            <a:ext cx="0"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40" name="Line 44"/>
          <p:cNvSpPr>
            <a:spLocks noChangeShapeType="1"/>
          </p:cNvSpPr>
          <p:nvPr/>
        </p:nvSpPr>
        <p:spPr bwMode="auto">
          <a:xfrm>
            <a:off x="3616898" y="2382466"/>
            <a:ext cx="0"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08941" name="Line 45"/>
          <p:cNvSpPr>
            <a:spLocks noChangeShapeType="1"/>
          </p:cNvSpPr>
          <p:nvPr/>
        </p:nvSpPr>
        <p:spPr bwMode="auto">
          <a:xfrm flipH="1">
            <a:off x="4901802" y="2371105"/>
            <a:ext cx="0" cy="5539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ts val="1200"/>
              </a:spcBef>
              <a:spcAft>
                <a:spcPts val="600"/>
              </a:spcAft>
              <a:buFont typeface="Symbol" pitchFamily="18" charset="2"/>
              <a:buChar char="-"/>
              <a:defRPr/>
            </a:pPr>
            <a:endParaRPr lang="de-CH" sz="1800" dirty="0">
              <a:solidFill>
                <a:srgbClr val="000000"/>
              </a:solidFill>
              <a:cs typeface="+mn-cs"/>
            </a:endParaRPr>
          </a:p>
        </p:txBody>
      </p:sp>
      <p:sp>
        <p:nvSpPr>
          <p:cNvPr id="25625" name="Rectangle 2"/>
          <p:cNvSpPr>
            <a:spLocks noGrp="1" noChangeArrowheads="1"/>
          </p:cNvSpPr>
          <p:nvPr>
            <p:ph type="title"/>
          </p:nvPr>
        </p:nvSpPr>
        <p:spPr>
          <a:xfrm>
            <a:off x="1042988" y="1052513"/>
            <a:ext cx="7777162" cy="647700"/>
          </a:xfrm>
        </p:spPr>
        <p:txBody>
          <a:bodyPr/>
          <a:lstStyle/>
          <a:p>
            <a:pPr eaLnBrk="1" hangingPunct="1"/>
            <a:r>
              <a:rPr lang="de-DE" altLang="de-DE"/>
              <a:t>3. Ablauf des Verfahrens</a:t>
            </a:r>
            <a:endParaRPr lang="de-CH" altLang="de-DE"/>
          </a:p>
        </p:txBody>
      </p:sp>
      <p:sp>
        <p:nvSpPr>
          <p:cNvPr id="45" name="Textfeld 5"/>
          <p:cNvSpPr txBox="1">
            <a:spLocks noChangeArrowheads="1"/>
          </p:cNvSpPr>
          <p:nvPr/>
        </p:nvSpPr>
        <p:spPr bwMode="auto">
          <a:xfrm>
            <a:off x="5286375" y="5507038"/>
            <a:ext cx="3233738" cy="461962"/>
          </a:xfrm>
          <a:prstGeom prst="rect">
            <a:avLst/>
          </a:prstGeom>
          <a:noFill/>
          <a:ln w="9525">
            <a:solidFill>
              <a:srgbClr val="C3375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b="1"/>
              <a:t>Fehlende Einigung:</a:t>
            </a:r>
          </a:p>
          <a:p>
            <a:pPr eaLnBrk="1" hangingPunct="1">
              <a:lnSpc>
                <a:spcPct val="100000"/>
              </a:lnSpc>
              <a:spcBef>
                <a:spcPct val="0"/>
              </a:spcBef>
            </a:pPr>
            <a:r>
              <a:rPr lang="de-CH" altLang="de-DE" sz="1200"/>
              <a:t>Übertrittskommission I</a:t>
            </a:r>
          </a:p>
        </p:txBody>
      </p:sp>
      <p:sp>
        <p:nvSpPr>
          <p:cNvPr id="46" name="Textfeld 21"/>
          <p:cNvSpPr txBox="1">
            <a:spLocks noChangeArrowheads="1"/>
          </p:cNvSpPr>
          <p:nvPr/>
        </p:nvSpPr>
        <p:spPr bwMode="auto">
          <a:xfrm>
            <a:off x="671513" y="5507038"/>
            <a:ext cx="3240087" cy="461962"/>
          </a:xfrm>
          <a:prstGeom prst="rect">
            <a:avLst/>
          </a:prstGeom>
          <a:noFill/>
          <a:ln w="9525">
            <a:solidFill>
              <a:srgbClr val="C3375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b="1"/>
              <a:t>Zuweisungsentscheid:</a:t>
            </a:r>
          </a:p>
          <a:p>
            <a:pPr eaLnBrk="1" hangingPunct="1">
              <a:lnSpc>
                <a:spcPct val="100000"/>
              </a:lnSpc>
              <a:spcBef>
                <a:spcPct val="0"/>
              </a:spcBef>
            </a:pPr>
            <a:r>
              <a:rPr lang="de-CH" altLang="de-DE" sz="1200"/>
              <a:t>Erziehungsberechtigte, Lehrperson, Kind</a:t>
            </a:r>
          </a:p>
        </p:txBody>
      </p:sp>
      <p:cxnSp>
        <p:nvCxnSpPr>
          <p:cNvPr id="47" name="Gerade Verbindung 19"/>
          <p:cNvCxnSpPr>
            <a:cxnSpLocks noChangeShapeType="1"/>
          </p:cNvCxnSpPr>
          <p:nvPr/>
        </p:nvCxnSpPr>
        <p:spPr bwMode="auto">
          <a:xfrm>
            <a:off x="4603750" y="5330825"/>
            <a:ext cx="0" cy="40798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8" name="Gerade Verbindung 22"/>
          <p:cNvCxnSpPr>
            <a:cxnSpLocks noChangeShapeType="1"/>
            <a:stCxn id="46" idx="3"/>
            <a:endCxn id="45" idx="1"/>
          </p:cNvCxnSpPr>
          <p:nvPr/>
        </p:nvCxnSpPr>
        <p:spPr bwMode="auto">
          <a:xfrm>
            <a:off x="3911600" y="5737225"/>
            <a:ext cx="1374775" cy="0"/>
          </a:xfrm>
          <a:prstGeom prst="line">
            <a:avLst/>
          </a:prstGeom>
          <a:noFill/>
          <a:ln w="28575" algn="ctr">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44" name="Rechteck 47"/>
          <p:cNvSpPr>
            <a:spLocks noChangeArrowheads="1"/>
          </p:cNvSpPr>
          <p:nvPr/>
        </p:nvSpPr>
        <p:spPr bwMode="auto">
          <a:xfrm>
            <a:off x="655638" y="6124575"/>
            <a:ext cx="7848600" cy="514350"/>
          </a:xfrm>
          <a:prstGeom prst="rect">
            <a:avLst/>
          </a:prstGeom>
          <a:solidFill>
            <a:schemeClr val="accent2"/>
          </a:solidFill>
          <a:ln w="9525" algn="ctr">
            <a:solidFill>
              <a:schemeClr val="tx1"/>
            </a:solidFill>
            <a:round/>
            <a:headEnd/>
            <a:tailEnd/>
          </a:ln>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endParaRPr lang="de-DE" altLang="de-DE" sz="1400"/>
          </a:p>
        </p:txBody>
      </p:sp>
      <p:sp>
        <p:nvSpPr>
          <p:cNvPr id="51" name="Textfeld 46"/>
          <p:cNvSpPr txBox="1">
            <a:spLocks noChangeArrowheads="1"/>
          </p:cNvSpPr>
          <p:nvPr/>
        </p:nvSpPr>
        <p:spPr bwMode="auto">
          <a:xfrm>
            <a:off x="730250" y="6145213"/>
            <a:ext cx="1760538" cy="460375"/>
          </a:xfrm>
          <a:prstGeom prst="rect">
            <a:avLst/>
          </a:prstGeom>
          <a:solidFill>
            <a:srgbClr val="FFFFFF">
              <a:alpha val="43922"/>
            </a:srgbClr>
          </a:solidFill>
          <a:ln w="9525">
            <a:solidFill>
              <a:schemeClr val="tx2">
                <a:lumMod val="75000"/>
              </a:schemeClr>
            </a:solidFill>
            <a:prstDash val="lgDash"/>
            <a:miter lim="800000"/>
            <a:headEnd/>
            <a:tailEnd/>
          </a:ln>
        </p:spPr>
        <p:txBody>
          <a:bodyPr>
            <a:spAutoFit/>
          </a:bodyPr>
          <a:lstStyle>
            <a:lvl1pPr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algn="ctr" eaLnBrk="1" hangingPunct="1">
              <a:defRPr/>
            </a:pPr>
            <a:r>
              <a:rPr lang="de-CH" sz="1200" dirty="0"/>
              <a:t>Werkschule</a:t>
            </a:r>
          </a:p>
          <a:p>
            <a:pPr marL="180000" eaLnBrk="1" hangingPunct="1">
              <a:defRPr/>
            </a:pPr>
            <a:r>
              <a:rPr lang="de-CH" sz="1200" dirty="0">
                <a:solidFill>
                  <a:schemeClr val="accent3">
                    <a:lumMod val="50000"/>
                  </a:schemeClr>
                </a:solidFill>
              </a:rPr>
              <a:t>integrativ </a:t>
            </a:r>
            <a:r>
              <a:rPr lang="de-CH" sz="1200" dirty="0">
                <a:solidFill>
                  <a:schemeClr val="accent3">
                    <a:lumMod val="50000"/>
                  </a:schemeClr>
                </a:solidFill>
                <a:sym typeface="Symbol"/>
              </a:rPr>
              <a:t> </a:t>
            </a:r>
            <a:r>
              <a:rPr lang="de-CH" sz="1200" dirty="0" err="1">
                <a:solidFill>
                  <a:schemeClr val="accent3">
                    <a:lumMod val="50000"/>
                  </a:schemeClr>
                </a:solidFill>
                <a:sym typeface="Symbol"/>
              </a:rPr>
              <a:t>separativ</a:t>
            </a:r>
            <a:endParaRPr lang="de-CH" sz="1200" dirty="0">
              <a:solidFill>
                <a:schemeClr val="accent3">
                  <a:lumMod val="50000"/>
                </a:schemeClr>
              </a:solidFill>
            </a:endParaRPr>
          </a:p>
        </p:txBody>
      </p:sp>
      <p:sp>
        <p:nvSpPr>
          <p:cNvPr id="52" name="Textfeld 50"/>
          <p:cNvSpPr txBox="1">
            <a:spLocks noChangeArrowheads="1"/>
          </p:cNvSpPr>
          <p:nvPr/>
        </p:nvSpPr>
        <p:spPr bwMode="auto">
          <a:xfrm>
            <a:off x="2535238" y="6248400"/>
            <a:ext cx="1866900" cy="276225"/>
          </a:xfrm>
          <a:prstGeom prst="rect">
            <a:avLst/>
          </a:prstGeom>
          <a:solidFill>
            <a:srgbClr val="FFFFFF">
              <a:alpha val="43921"/>
            </a:srgbClr>
          </a:solidFill>
          <a:ln w="9525">
            <a:solidFill>
              <a:schemeClr val="tx1"/>
            </a:solidFill>
            <a:prstDash val="lgDash"/>
            <a:miter lim="800000"/>
            <a:headEnd/>
            <a:tailEnd/>
          </a:ln>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a:t>Realschule</a:t>
            </a:r>
          </a:p>
        </p:txBody>
      </p:sp>
      <p:sp>
        <p:nvSpPr>
          <p:cNvPr id="53" name="Textfeld 51"/>
          <p:cNvSpPr txBox="1">
            <a:spLocks noChangeArrowheads="1"/>
          </p:cNvSpPr>
          <p:nvPr/>
        </p:nvSpPr>
        <p:spPr bwMode="auto">
          <a:xfrm>
            <a:off x="4429125" y="6248400"/>
            <a:ext cx="2192338" cy="276225"/>
          </a:xfrm>
          <a:prstGeom prst="rect">
            <a:avLst/>
          </a:prstGeom>
          <a:solidFill>
            <a:srgbClr val="FFFFFF">
              <a:alpha val="43921"/>
            </a:srgbClr>
          </a:solidFill>
          <a:ln w="9525">
            <a:solidFill>
              <a:schemeClr val="tx1"/>
            </a:solidFill>
            <a:prstDash val="lgDash"/>
            <a:miter lim="800000"/>
            <a:headEnd/>
            <a:tailEnd/>
          </a:ln>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a:t>Sekundarschule</a:t>
            </a:r>
          </a:p>
        </p:txBody>
      </p:sp>
      <p:sp>
        <p:nvSpPr>
          <p:cNvPr id="54" name="Textfeld 52"/>
          <p:cNvSpPr txBox="1">
            <a:spLocks noChangeArrowheads="1"/>
          </p:cNvSpPr>
          <p:nvPr/>
        </p:nvSpPr>
        <p:spPr bwMode="auto">
          <a:xfrm>
            <a:off x="6650038" y="6248400"/>
            <a:ext cx="1793875" cy="276225"/>
          </a:xfrm>
          <a:prstGeom prst="rect">
            <a:avLst/>
          </a:prstGeom>
          <a:solidFill>
            <a:srgbClr val="FFFFFF">
              <a:alpha val="43921"/>
            </a:srgbClr>
          </a:solidFill>
          <a:ln w="9525">
            <a:solidFill>
              <a:schemeClr val="tx1"/>
            </a:solidFill>
            <a:prstDash val="lgDash"/>
            <a:miter lim="800000"/>
            <a:headEnd/>
            <a:tailEnd/>
          </a:ln>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a:t>Gymnasium</a:t>
            </a:r>
          </a:p>
        </p:txBody>
      </p:sp>
      <p:cxnSp>
        <p:nvCxnSpPr>
          <p:cNvPr id="68" name="Gerade Verbindung 25"/>
          <p:cNvCxnSpPr>
            <a:cxnSpLocks noChangeShapeType="1"/>
          </p:cNvCxnSpPr>
          <p:nvPr/>
        </p:nvCxnSpPr>
        <p:spPr bwMode="auto">
          <a:xfrm>
            <a:off x="2032000" y="5957888"/>
            <a:ext cx="0" cy="155575"/>
          </a:xfrm>
          <a:prstGeom prst="line">
            <a:avLst/>
          </a:prstGeom>
          <a:noFill/>
          <a:ln w="28575"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9" name="Gerade Verbindung 25"/>
          <p:cNvCxnSpPr>
            <a:cxnSpLocks noChangeShapeType="1"/>
          </p:cNvCxnSpPr>
          <p:nvPr/>
        </p:nvCxnSpPr>
        <p:spPr bwMode="auto">
          <a:xfrm>
            <a:off x="6669088" y="5957888"/>
            <a:ext cx="0" cy="155575"/>
          </a:xfrm>
          <a:prstGeom prst="line">
            <a:avLst/>
          </a:prstGeom>
          <a:noFill/>
          <a:ln w="28575" algn="ctr">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9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9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89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893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89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89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890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893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89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890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894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89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89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8932"/>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891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8933"/>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08915"/>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08916"/>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0891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8"/>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5"/>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9"/>
                                        </p:tgtEl>
                                        <p:attrNameLst>
                                          <p:attrName>style.visibility</p:attrName>
                                        </p:attrNameLst>
                                      </p:cBhvr>
                                      <p:to>
                                        <p:strVal val="visibl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7" grpId="0"/>
      <p:bldP spid="208908" grpId="0"/>
      <p:bldP spid="208909" grpId="0"/>
      <p:bldP spid="208910" grpId="0" animBg="1"/>
      <p:bldP spid="208911" grpId="0" animBg="1"/>
      <p:bldP spid="208912" grpId="0" animBg="1"/>
      <p:bldP spid="208913" grpId="0" animBg="1"/>
      <p:bldP spid="208914" grpId="0" animBg="1"/>
      <p:bldP spid="208915" grpId="0" animBg="1"/>
      <p:bldP spid="208916" grpId="0" animBg="1"/>
      <p:bldP spid="208924" grpId="0" animBg="1"/>
      <p:bldP spid="45" grpId="0" animBg="1"/>
      <p:bldP spid="46" grpId="0" animBg="1"/>
      <p:bldP spid="44" grpId="0" animBg="1"/>
      <p:bldP spid="51" grpId="0" animBg="1"/>
      <p:bldP spid="52" grpId="0" animBg="1"/>
      <p:bldP spid="53" grpId="0" animBg="1"/>
      <p:bldP spid="5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42988" y="1131888"/>
            <a:ext cx="7777162" cy="647700"/>
          </a:xfrm>
        </p:spPr>
        <p:txBody>
          <a:bodyPr/>
          <a:lstStyle/>
          <a:p>
            <a:pPr eaLnBrk="1" hangingPunct="1"/>
            <a:r>
              <a:rPr lang="de-DE" altLang="de-DE"/>
              <a:t>4. Gespräche mit Erziehungsberechtigten, Kind</a:t>
            </a:r>
            <a:endParaRPr lang="de-CH" altLang="de-DE"/>
          </a:p>
        </p:txBody>
      </p:sp>
      <p:sp>
        <p:nvSpPr>
          <p:cNvPr id="26628" name="Textfeld 1"/>
          <p:cNvSpPr txBox="1">
            <a:spLocks noChangeArrowheads="1"/>
          </p:cNvSpPr>
          <p:nvPr/>
        </p:nvSpPr>
        <p:spPr bwMode="auto">
          <a:xfrm>
            <a:off x="5940152" y="5372169"/>
            <a:ext cx="28083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2000" dirty="0"/>
              <a:t>Verschiedene Blickwinkel </a:t>
            </a:r>
          </a:p>
          <a:p>
            <a:pPr eaLnBrk="1" hangingPunct="1">
              <a:lnSpc>
                <a:spcPct val="100000"/>
              </a:lnSpc>
              <a:spcBef>
                <a:spcPct val="0"/>
              </a:spcBef>
            </a:pPr>
            <a:r>
              <a:rPr lang="de-CH" altLang="de-DE" sz="2000" dirty="0"/>
              <a:t>im Übertrittsverfahren I</a:t>
            </a:r>
          </a:p>
        </p:txBody>
      </p:sp>
      <p:pic>
        <p:nvPicPr>
          <p:cNvPr id="5" name="Grafik 4" descr="http://www.ichmussmal.de/illusionen/pic/kipp_11.jpg">
            <a:extLst>
              <a:ext uri="{FF2B5EF4-FFF2-40B4-BE49-F238E27FC236}">
                <a16:creationId xmlns:a16="http://schemas.microsoft.com/office/drawing/2014/main" id="{86449A88-5099-4F31-90DF-8A016B62FD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71440" y="1810760"/>
            <a:ext cx="4580680" cy="436620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42988" y="1125538"/>
            <a:ext cx="7777162" cy="647700"/>
          </a:xfrm>
        </p:spPr>
        <p:txBody>
          <a:bodyPr/>
          <a:lstStyle/>
          <a:p>
            <a:pPr eaLnBrk="1" hangingPunct="1"/>
            <a:r>
              <a:rPr lang="de-DE" altLang="de-DE"/>
              <a:t>4. </a:t>
            </a:r>
            <a:r>
              <a:rPr lang="de-DE" altLang="de-DE">
                <a:solidFill>
                  <a:srgbClr val="000000"/>
                </a:solidFill>
              </a:rPr>
              <a:t>Gespräche mit Erziehungsberechtigten, Kind</a:t>
            </a:r>
            <a:endParaRPr lang="de-CH" altLang="de-DE"/>
          </a:p>
        </p:txBody>
      </p:sp>
      <p:sp>
        <p:nvSpPr>
          <p:cNvPr id="13315" name="Rectangle 3"/>
          <p:cNvSpPr>
            <a:spLocks noGrp="1" noChangeArrowheads="1"/>
          </p:cNvSpPr>
          <p:nvPr>
            <p:ph type="body" idx="1"/>
          </p:nvPr>
        </p:nvSpPr>
        <p:spPr>
          <a:xfrm>
            <a:off x="1042988" y="1844675"/>
            <a:ext cx="7777162" cy="3744913"/>
          </a:xfrm>
        </p:spPr>
        <p:txBody>
          <a:bodyPr/>
          <a:lstStyle/>
          <a:p>
            <a:pPr marL="1587" lvl="1" indent="0" eaLnBrk="1" hangingPunct="1">
              <a:buFont typeface="Wingdings" pitchFamily="2" charset="2"/>
              <a:buNone/>
              <a:defRPr/>
            </a:pPr>
            <a:r>
              <a:rPr lang="de-CH" dirty="0">
                <a:solidFill>
                  <a:srgbClr val="0070B8"/>
                </a:solidFill>
              </a:rPr>
              <a:t>Orientierungsgespräch</a:t>
            </a:r>
          </a:p>
          <a:p>
            <a:pPr marL="1587" lvl="1" indent="0" eaLnBrk="1" hangingPunct="1">
              <a:lnSpc>
                <a:spcPts val="1800"/>
              </a:lnSpc>
              <a:spcBef>
                <a:spcPts val="0"/>
              </a:spcBef>
              <a:buFont typeface="Wingdings" pitchFamily="2" charset="2"/>
              <a:buNone/>
              <a:defRPr/>
            </a:pPr>
            <a:endParaRPr lang="de-CH" sz="1800" dirty="0">
              <a:solidFill>
                <a:srgbClr val="0070B8"/>
              </a:solidFill>
            </a:endParaRPr>
          </a:p>
          <a:p>
            <a:pPr lvl="1" eaLnBrk="1" hangingPunct="1">
              <a:spcBef>
                <a:spcPts val="0"/>
              </a:spcBef>
              <a:tabLst>
                <a:tab pos="1968500" algn="l"/>
              </a:tabLst>
              <a:defRPr/>
            </a:pPr>
            <a:r>
              <a:rPr lang="de-CH" b="1" dirty="0"/>
              <a:t>Ziel:	</a:t>
            </a:r>
            <a:r>
              <a:rPr lang="de-CH" dirty="0"/>
              <a:t>Orientierung über Leistungsanforderungen, 	Leistungserfüllung, Lernfortschritt, 	Leistungsentwicklung in allen Kompetenzen	Blick in die Zukunft</a:t>
            </a:r>
          </a:p>
          <a:p>
            <a:pPr lvl="1" eaLnBrk="1" hangingPunct="1">
              <a:tabLst>
                <a:tab pos="1968500" algn="l"/>
              </a:tabLst>
              <a:defRPr/>
            </a:pPr>
            <a:r>
              <a:rPr lang="de-CH" b="1" dirty="0"/>
              <a:t>Teilnahme:</a:t>
            </a:r>
            <a:r>
              <a:rPr lang="de-CH" dirty="0"/>
              <a:t>	Erziehungsberechtigte, Kind, Lehrperson</a:t>
            </a:r>
          </a:p>
          <a:p>
            <a:pPr lvl="1" eaLnBrk="1" hangingPunct="1">
              <a:tabLst>
                <a:tab pos="1968500" algn="l"/>
              </a:tabLst>
              <a:defRPr/>
            </a:pPr>
            <a:r>
              <a:rPr lang="de-CH" b="1" dirty="0"/>
              <a:t>Zeitpunkt:</a:t>
            </a:r>
            <a:r>
              <a:rPr lang="de-CH" dirty="0"/>
              <a:t>	1. Orientierungsgespräch: 2. Sem. 5. Klasse</a:t>
            </a:r>
          </a:p>
          <a:p>
            <a:pPr marL="1587" lvl="1" indent="0" eaLnBrk="1" hangingPunct="1">
              <a:buFont typeface="Wingdings" pitchFamily="2" charset="2"/>
              <a:buNone/>
              <a:tabLst>
                <a:tab pos="1968500" algn="l"/>
              </a:tabLst>
              <a:defRPr/>
            </a:pPr>
            <a:r>
              <a:rPr lang="de-CH" dirty="0"/>
              <a:t>	</a:t>
            </a:r>
            <a:r>
              <a:rPr lang="de-CH" dirty="0">
                <a:solidFill>
                  <a:srgbClr val="B2B2B2"/>
                </a:solidFill>
              </a:rPr>
              <a:t>2. Orientierungsgespräch 1. Sem. 6. Klasse</a:t>
            </a:r>
          </a:p>
          <a:p>
            <a:pPr marL="1587" lvl="1" indent="0" eaLnBrk="1" hangingPunct="1">
              <a:buFont typeface="Wingdings" pitchFamily="2" charset="2"/>
              <a:buNone/>
              <a:defRPr/>
            </a:pPr>
            <a:endParaRPr lang="de-CH"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042988" y="1125538"/>
            <a:ext cx="7777162" cy="647700"/>
          </a:xfrm>
        </p:spPr>
        <p:txBody>
          <a:bodyPr/>
          <a:lstStyle/>
          <a:p>
            <a:pPr eaLnBrk="1" hangingPunct="1"/>
            <a:r>
              <a:rPr lang="de-DE" altLang="de-DE"/>
              <a:t>4. Gespräche mit Erziehungsberechtigten, Kind</a:t>
            </a:r>
            <a:endParaRPr lang="de-CH" altLang="de-DE"/>
          </a:p>
        </p:txBody>
      </p:sp>
      <p:sp>
        <p:nvSpPr>
          <p:cNvPr id="28676" name="Rechteck 2"/>
          <p:cNvSpPr>
            <a:spLocks noChangeArrowheads="1"/>
          </p:cNvSpPr>
          <p:nvPr/>
        </p:nvSpPr>
        <p:spPr bwMode="auto">
          <a:xfrm>
            <a:off x="4440238" y="3517900"/>
            <a:ext cx="1211262" cy="2087563"/>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endParaRPr lang="de-DE" altLang="de-DE"/>
          </a:p>
        </p:txBody>
      </p:sp>
      <p:sp>
        <p:nvSpPr>
          <p:cNvPr id="9" name="Rectangle 2"/>
          <p:cNvSpPr txBox="1">
            <a:spLocks noChangeArrowheads="1"/>
          </p:cNvSpPr>
          <p:nvPr/>
        </p:nvSpPr>
        <p:spPr bwMode="auto">
          <a:xfrm>
            <a:off x="1042988" y="1839913"/>
            <a:ext cx="77771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l" rtl="0" eaLnBrk="0" fontAlgn="base" hangingPunct="0">
              <a:spcBef>
                <a:spcPct val="0"/>
              </a:spcBef>
              <a:spcAft>
                <a:spcPct val="0"/>
              </a:spcAft>
              <a:defRPr sz="3300">
                <a:solidFill>
                  <a:schemeClr val="tx1"/>
                </a:solidFill>
                <a:latin typeface="+mj-lt"/>
                <a:ea typeface="+mj-ea"/>
                <a:cs typeface="+mj-cs"/>
              </a:defRPr>
            </a:lvl1pPr>
            <a:lvl2pPr algn="l" rtl="0" eaLnBrk="0" fontAlgn="base" hangingPunct="0">
              <a:spcBef>
                <a:spcPct val="0"/>
              </a:spcBef>
              <a:spcAft>
                <a:spcPct val="0"/>
              </a:spcAft>
              <a:defRPr sz="3300">
                <a:solidFill>
                  <a:schemeClr val="tx1"/>
                </a:solidFill>
                <a:latin typeface="Arial Narrow" pitchFamily="34" charset="0"/>
                <a:cs typeface="Arial" charset="0"/>
              </a:defRPr>
            </a:lvl2pPr>
            <a:lvl3pPr algn="l" rtl="0" eaLnBrk="0" fontAlgn="base" hangingPunct="0">
              <a:spcBef>
                <a:spcPct val="0"/>
              </a:spcBef>
              <a:spcAft>
                <a:spcPct val="0"/>
              </a:spcAft>
              <a:defRPr sz="3300">
                <a:solidFill>
                  <a:schemeClr val="tx1"/>
                </a:solidFill>
                <a:latin typeface="Arial Narrow" pitchFamily="34" charset="0"/>
                <a:cs typeface="Arial" charset="0"/>
              </a:defRPr>
            </a:lvl3pPr>
            <a:lvl4pPr algn="l" rtl="0" eaLnBrk="0" fontAlgn="base" hangingPunct="0">
              <a:spcBef>
                <a:spcPct val="0"/>
              </a:spcBef>
              <a:spcAft>
                <a:spcPct val="0"/>
              </a:spcAft>
              <a:defRPr sz="3300">
                <a:solidFill>
                  <a:schemeClr val="tx1"/>
                </a:solidFill>
                <a:latin typeface="Arial Narrow" pitchFamily="34" charset="0"/>
                <a:cs typeface="Arial" charset="0"/>
              </a:defRPr>
            </a:lvl4pPr>
            <a:lvl5pPr algn="l" rtl="0" eaLnBrk="0" fontAlgn="base" hangingPunct="0">
              <a:spcBef>
                <a:spcPct val="0"/>
              </a:spcBef>
              <a:spcAft>
                <a:spcPct val="0"/>
              </a:spcAft>
              <a:defRPr sz="3300">
                <a:solidFill>
                  <a:schemeClr val="tx1"/>
                </a:solidFill>
                <a:latin typeface="Arial Narrow" pitchFamily="34" charset="0"/>
                <a:cs typeface="Arial" charset="0"/>
              </a:defRPr>
            </a:lvl5pPr>
            <a:lvl6pPr marL="457200" algn="l" rtl="0" eaLnBrk="1" fontAlgn="base" hangingPunct="1">
              <a:spcBef>
                <a:spcPct val="0"/>
              </a:spcBef>
              <a:spcAft>
                <a:spcPct val="0"/>
              </a:spcAft>
              <a:defRPr sz="3300">
                <a:solidFill>
                  <a:schemeClr val="tx2"/>
                </a:solidFill>
                <a:latin typeface="Arial Narrow" pitchFamily="34" charset="0"/>
                <a:cs typeface="Arial" charset="0"/>
              </a:defRPr>
            </a:lvl6pPr>
            <a:lvl7pPr marL="914400" algn="l" rtl="0" eaLnBrk="1" fontAlgn="base" hangingPunct="1">
              <a:spcBef>
                <a:spcPct val="0"/>
              </a:spcBef>
              <a:spcAft>
                <a:spcPct val="0"/>
              </a:spcAft>
              <a:defRPr sz="3300">
                <a:solidFill>
                  <a:schemeClr val="tx2"/>
                </a:solidFill>
                <a:latin typeface="Arial Narrow" pitchFamily="34" charset="0"/>
                <a:cs typeface="Arial" charset="0"/>
              </a:defRPr>
            </a:lvl7pPr>
            <a:lvl8pPr marL="1371600" algn="l" rtl="0" eaLnBrk="1" fontAlgn="base" hangingPunct="1">
              <a:spcBef>
                <a:spcPct val="0"/>
              </a:spcBef>
              <a:spcAft>
                <a:spcPct val="0"/>
              </a:spcAft>
              <a:defRPr sz="3300">
                <a:solidFill>
                  <a:schemeClr val="tx2"/>
                </a:solidFill>
                <a:latin typeface="Arial Narrow" pitchFamily="34" charset="0"/>
                <a:cs typeface="Arial" charset="0"/>
              </a:defRPr>
            </a:lvl8pPr>
            <a:lvl9pPr marL="1828800" algn="l" rtl="0" eaLnBrk="1" fontAlgn="base" hangingPunct="1">
              <a:spcBef>
                <a:spcPct val="0"/>
              </a:spcBef>
              <a:spcAft>
                <a:spcPct val="0"/>
              </a:spcAft>
              <a:defRPr sz="3300">
                <a:solidFill>
                  <a:schemeClr val="tx2"/>
                </a:solidFill>
                <a:latin typeface="Arial Narrow" pitchFamily="34" charset="0"/>
                <a:cs typeface="Arial" charset="0"/>
              </a:defRPr>
            </a:lvl9pPr>
          </a:lstStyle>
          <a:p>
            <a:pPr eaLnBrk="1" hangingPunct="1">
              <a:defRPr/>
            </a:pPr>
            <a:r>
              <a:rPr lang="de-DE" altLang="de-DE" sz="2600" kern="0" dirty="0">
                <a:solidFill>
                  <a:srgbClr val="0070B8"/>
                </a:solidFill>
              </a:rPr>
              <a:t>Beobachtungs- und Beurteilungsunterlagen 5. Kl. und 6. Kl.</a:t>
            </a:r>
            <a:endParaRPr lang="de-CH" altLang="de-DE" sz="2600" kern="0" dirty="0">
              <a:solidFill>
                <a:srgbClr val="0070B8"/>
              </a:solidFill>
            </a:endParaRPr>
          </a:p>
        </p:txBody>
      </p:sp>
      <p:pic>
        <p:nvPicPr>
          <p:cNvPr id="2" name="Grafik 1">
            <a:extLst>
              <a:ext uri="{FF2B5EF4-FFF2-40B4-BE49-F238E27FC236}">
                <a16:creationId xmlns:a16="http://schemas.microsoft.com/office/drawing/2014/main" id="{24AB0AD9-9272-4139-AA72-55BB802DEE31}"/>
              </a:ext>
            </a:extLst>
          </p:cNvPr>
          <p:cNvPicPr>
            <a:picLocks noChangeAspect="1"/>
          </p:cNvPicPr>
          <p:nvPr/>
        </p:nvPicPr>
        <p:blipFill>
          <a:blip r:embed="rId3"/>
          <a:stretch>
            <a:fillRect/>
          </a:stretch>
        </p:blipFill>
        <p:spPr>
          <a:xfrm>
            <a:off x="521619" y="1020871"/>
            <a:ext cx="8100762" cy="481625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42988" y="1125538"/>
            <a:ext cx="7777162" cy="647700"/>
          </a:xfrm>
        </p:spPr>
        <p:txBody>
          <a:bodyPr/>
          <a:lstStyle/>
          <a:p>
            <a:pPr eaLnBrk="1" hangingPunct="1"/>
            <a:r>
              <a:rPr lang="de-DE" altLang="de-DE"/>
              <a:t>4. Gespräche mit Erziehungsberechtigten, Kind</a:t>
            </a:r>
            <a:endParaRPr lang="de-CH" altLang="de-DE"/>
          </a:p>
        </p:txBody>
      </p:sp>
      <p:sp>
        <p:nvSpPr>
          <p:cNvPr id="27651" name="Rectangle 3"/>
          <p:cNvSpPr>
            <a:spLocks noGrp="1" noChangeArrowheads="1"/>
          </p:cNvSpPr>
          <p:nvPr>
            <p:ph type="body" idx="1"/>
          </p:nvPr>
        </p:nvSpPr>
        <p:spPr>
          <a:xfrm>
            <a:off x="1042988" y="1844675"/>
            <a:ext cx="7777162" cy="4824413"/>
          </a:xfrm>
        </p:spPr>
        <p:txBody>
          <a:bodyPr/>
          <a:lstStyle/>
          <a:p>
            <a:pPr marL="0" lvl="1" indent="0" eaLnBrk="1" hangingPunct="1">
              <a:buFont typeface="Wingdings" pitchFamily="2" charset="2"/>
              <a:buNone/>
              <a:defRPr/>
            </a:pPr>
            <a:r>
              <a:rPr lang="de-CH" dirty="0">
                <a:solidFill>
                  <a:srgbClr val="0070B8"/>
                </a:solidFill>
              </a:rPr>
              <a:t>Zuweisungsgespräch</a:t>
            </a:r>
          </a:p>
          <a:p>
            <a:pPr marL="0" lvl="1" indent="0" eaLnBrk="1" hangingPunct="1">
              <a:lnSpc>
                <a:spcPts val="1800"/>
              </a:lnSpc>
              <a:spcBef>
                <a:spcPct val="0"/>
              </a:spcBef>
              <a:buFont typeface="Wingdings" pitchFamily="2" charset="2"/>
              <a:buNone/>
              <a:defRPr/>
            </a:pPr>
            <a:endParaRPr lang="de-CH" dirty="0">
              <a:solidFill>
                <a:srgbClr val="0070B8"/>
              </a:solidFill>
            </a:endParaRPr>
          </a:p>
          <a:p>
            <a:pPr lvl="1" eaLnBrk="1" hangingPunct="1">
              <a:spcBef>
                <a:spcPts val="0"/>
              </a:spcBef>
              <a:tabLst>
                <a:tab pos="1968500" algn="l"/>
              </a:tabLst>
              <a:defRPr/>
            </a:pPr>
            <a:r>
              <a:rPr lang="de-CH" b="1" dirty="0"/>
              <a:t>Ziel:	</a:t>
            </a:r>
            <a:r>
              <a:rPr lang="de-CH" dirty="0"/>
              <a:t>Bilanzierung, Zuweisung in Schulart klären </a:t>
            </a:r>
            <a:br>
              <a:rPr lang="de-CH" dirty="0"/>
            </a:br>
            <a:r>
              <a:rPr lang="de-CH" dirty="0"/>
              <a:t>	- Unterzeichnung "Zuweisungsentscheid" 	</a:t>
            </a:r>
            <a:br>
              <a:rPr lang="de-CH" dirty="0"/>
            </a:br>
            <a:r>
              <a:rPr lang="de-CH" dirty="0"/>
              <a:t>	- Unterzeichnung "Fehlende Einigung"</a:t>
            </a:r>
          </a:p>
          <a:p>
            <a:pPr marL="0" lvl="1" indent="0" eaLnBrk="1" hangingPunct="1">
              <a:defRPr/>
            </a:pPr>
            <a:r>
              <a:rPr lang="de-CH" b="1" dirty="0"/>
              <a:t>Teilnahme:</a:t>
            </a:r>
            <a:r>
              <a:rPr lang="de-CH" dirty="0"/>
              <a:t>	Erziehungsberechtigte, Kind, Lehrperson</a:t>
            </a:r>
          </a:p>
          <a:p>
            <a:pPr marL="0" lvl="1" indent="0" eaLnBrk="1" hangingPunct="1">
              <a:defRPr/>
            </a:pPr>
            <a:r>
              <a:rPr lang="de-CH" b="1" dirty="0"/>
              <a:t>Zeitpunkt:</a:t>
            </a:r>
            <a:r>
              <a:rPr lang="de-CH" dirty="0"/>
              <a:t>	bis 15. März</a:t>
            </a:r>
          </a:p>
          <a:p>
            <a:pPr marL="0" lvl="1" indent="0" eaLnBrk="1" hangingPunct="1">
              <a:buFont typeface="Wingdings" pitchFamily="2" charset="2"/>
              <a:buNone/>
              <a:defRPr/>
            </a:pPr>
            <a:endParaRPr lang="de-CH" dirty="0"/>
          </a:p>
        </p:txBody>
      </p:sp>
      <p:pic>
        <p:nvPicPr>
          <p:cNvPr id="29700" name="Picture 25"/>
          <p:cNvPicPr>
            <a:picLocks noChangeAspect="1" noChangeArrowheads="1"/>
          </p:cNvPicPr>
          <p:nvPr/>
        </p:nvPicPr>
        <p:blipFill>
          <a:blip r:embed="rId3">
            <a:extLst>
              <a:ext uri="{28A0092B-C50C-407E-A947-70E740481C1C}">
                <a14:useLocalDpi xmlns:a14="http://schemas.microsoft.com/office/drawing/2010/main" val="0"/>
              </a:ext>
            </a:extLst>
          </a:blip>
          <a:srcRect l="34521" t="62300" r="16837" b="24112"/>
          <a:stretch>
            <a:fillRect/>
          </a:stretch>
        </p:blipFill>
        <p:spPr bwMode="auto">
          <a:xfrm>
            <a:off x="-14288" y="5078413"/>
            <a:ext cx="9170988" cy="1773237"/>
          </a:xfrm>
          <a:prstGeom prst="rect">
            <a:avLst/>
          </a:prstGeom>
          <a:solidFill>
            <a:srgbClr val="FFFFFF">
              <a:alpha val="43921"/>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1042988" y="1125538"/>
            <a:ext cx="7777162" cy="647700"/>
          </a:xfrm>
        </p:spPr>
        <p:txBody>
          <a:bodyPr/>
          <a:lstStyle/>
          <a:p>
            <a:pPr eaLnBrk="1" hangingPunct="1"/>
            <a:r>
              <a:rPr lang="de-DE" altLang="de-DE"/>
              <a:t>4. Gespräche mit Erziehungsberechtigten, Kind</a:t>
            </a:r>
            <a:endParaRPr lang="de-CH" altLang="de-DE"/>
          </a:p>
        </p:txBody>
      </p:sp>
      <p:grpSp>
        <p:nvGrpSpPr>
          <p:cNvPr id="2" name="Gruppieren 1"/>
          <p:cNvGrpSpPr/>
          <p:nvPr/>
        </p:nvGrpSpPr>
        <p:grpSpPr>
          <a:xfrm>
            <a:off x="1038225" y="1773238"/>
            <a:ext cx="3473450" cy="4913312"/>
            <a:chOff x="1038225" y="1773238"/>
            <a:chExt cx="3473450" cy="4913312"/>
          </a:xfrm>
        </p:grpSpPr>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1773238"/>
              <a:ext cx="3473450" cy="4913312"/>
            </a:xfrm>
            <a:prstGeom prst="rect">
              <a:avLst/>
            </a:prstGeom>
            <a:noFill/>
            <a:ln w="3175" algn="ctr">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0725" name="Rechteck 2"/>
            <p:cNvSpPr>
              <a:spLocks noChangeArrowheads="1"/>
            </p:cNvSpPr>
            <p:nvPr/>
          </p:nvSpPr>
          <p:spPr bwMode="auto">
            <a:xfrm>
              <a:off x="1331913" y="4149725"/>
              <a:ext cx="1511300" cy="647700"/>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endParaRPr lang="de-DE" altLang="de-DE"/>
            </a:p>
          </p:txBody>
        </p:sp>
      </p:grpSp>
      <p:grpSp>
        <p:nvGrpSpPr>
          <p:cNvPr id="3" name="Gruppieren 2"/>
          <p:cNvGrpSpPr/>
          <p:nvPr/>
        </p:nvGrpSpPr>
        <p:grpSpPr>
          <a:xfrm>
            <a:off x="4716463" y="1773238"/>
            <a:ext cx="3527425" cy="4913312"/>
            <a:chOff x="4716463" y="1773238"/>
            <a:chExt cx="3527425" cy="4913312"/>
          </a:xfrm>
        </p:grpSpPr>
        <p:pic>
          <p:nvPicPr>
            <p:cNvPr id="30722" name="Grafik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463" y="1773238"/>
              <a:ext cx="3527425" cy="4913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0726" name="Rechteck 7"/>
            <p:cNvSpPr>
              <a:spLocks noChangeArrowheads="1"/>
            </p:cNvSpPr>
            <p:nvPr/>
          </p:nvSpPr>
          <p:spPr bwMode="auto">
            <a:xfrm>
              <a:off x="5148263" y="4144963"/>
              <a:ext cx="1512887" cy="868362"/>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endParaRPr lang="de-DE" altLang="de-DE"/>
            </a:p>
          </p:txBody>
        </p:sp>
        <p:sp>
          <p:nvSpPr>
            <p:cNvPr id="30727" name="Rechteck 7"/>
            <p:cNvSpPr>
              <a:spLocks noChangeArrowheads="1"/>
            </p:cNvSpPr>
            <p:nvPr/>
          </p:nvSpPr>
          <p:spPr bwMode="auto">
            <a:xfrm>
              <a:off x="5176838" y="5373688"/>
              <a:ext cx="2851150" cy="431800"/>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endParaRPr lang="de-DE" altLang="de-DE"/>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58863" y="1125538"/>
            <a:ext cx="7777162" cy="647700"/>
          </a:xfrm>
        </p:spPr>
        <p:txBody>
          <a:bodyPr/>
          <a:lstStyle/>
          <a:p>
            <a:pPr eaLnBrk="1" hangingPunct="1"/>
            <a:r>
              <a:rPr lang="de-DE" altLang="de-DE"/>
              <a:t>5. Fehlende Einigung - allgemein</a:t>
            </a:r>
            <a:endParaRPr lang="de-CH" altLang="de-DE"/>
          </a:p>
        </p:txBody>
      </p:sp>
      <p:sp>
        <p:nvSpPr>
          <p:cNvPr id="31747" name="Rectangle 3"/>
          <p:cNvSpPr>
            <a:spLocks noGrp="1" noChangeArrowheads="1"/>
          </p:cNvSpPr>
          <p:nvPr>
            <p:ph type="body" idx="1"/>
          </p:nvPr>
        </p:nvSpPr>
        <p:spPr/>
        <p:txBody>
          <a:bodyPr/>
          <a:lstStyle/>
          <a:p>
            <a:pPr lvl="1" eaLnBrk="1" hangingPunct="1"/>
            <a:r>
              <a:rPr lang="de-CH" altLang="de-DE" dirty="0"/>
              <a:t>Keine Einigung zwischen Eltern und Lehrperson in Bezug auf die Zuweisung in eine Schulart der Sekundarstufe I</a:t>
            </a:r>
          </a:p>
          <a:p>
            <a:pPr lvl="1" eaLnBrk="1" hangingPunct="1"/>
            <a:r>
              <a:rPr lang="de-CH" altLang="de-DE" dirty="0"/>
              <a:t>Einleitung eines rechtlichen Verfahrens</a:t>
            </a:r>
          </a:p>
          <a:p>
            <a:pPr lvl="1" eaLnBrk="1" hangingPunct="1"/>
            <a:r>
              <a:rPr lang="de-CH" altLang="de-DE" dirty="0"/>
              <a:t>Kantonale </a:t>
            </a:r>
            <a:r>
              <a:rPr lang="de-CH" altLang="de-DE" dirty="0" err="1"/>
              <a:t>Übertrittskommisson</a:t>
            </a:r>
            <a:r>
              <a:rPr lang="de-CH" altLang="de-DE" dirty="0"/>
              <a:t> I (ÜK) übernimmt Fallführung</a:t>
            </a:r>
          </a:p>
          <a:p>
            <a:pPr lvl="1" eaLnBrk="1" hangingPunct="1"/>
            <a:r>
              <a:rPr lang="de-CH" altLang="de-DE" dirty="0"/>
              <a:t>ÜK besteht aus 10 Mitgliedern verschiedener Sparten</a:t>
            </a:r>
          </a:p>
        </p:txBody>
      </p:sp>
      <p:pic>
        <p:nvPicPr>
          <p:cNvPr id="31748" name="Picture 5" descr="fragebogen"/>
          <p:cNvPicPr>
            <a:picLocks noChangeAspect="1" noChangeArrowheads="1"/>
          </p:cNvPicPr>
          <p:nvPr/>
        </p:nvPicPr>
        <p:blipFill>
          <a:blip r:embed="rId3">
            <a:extLst>
              <a:ext uri="{28A0092B-C50C-407E-A947-70E740481C1C}">
                <a14:useLocalDpi xmlns:a14="http://schemas.microsoft.com/office/drawing/2010/main" val="0"/>
              </a:ext>
            </a:extLst>
          </a:blip>
          <a:srcRect t="6258" b="63998"/>
          <a:stretch>
            <a:fillRect/>
          </a:stretch>
        </p:blipFill>
        <p:spPr bwMode="auto">
          <a:xfrm>
            <a:off x="0" y="5084763"/>
            <a:ext cx="9144000" cy="181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ctrTitle"/>
          </p:nvPr>
        </p:nvSpPr>
        <p:spPr/>
        <p:txBody>
          <a:bodyPr/>
          <a:lstStyle/>
          <a:p>
            <a:pPr eaLnBrk="1" hangingPunct="1"/>
            <a:r>
              <a:rPr lang="de-CH" altLang="de-DE"/>
              <a:t>Übertrittsverfahren I </a:t>
            </a:r>
            <a:br>
              <a:rPr lang="de-CH" altLang="de-DE"/>
            </a:br>
            <a:r>
              <a:rPr lang="de-CH" altLang="de-DE"/>
              <a:t>Primarstufe - Sekundarstufe I</a:t>
            </a:r>
          </a:p>
        </p:txBody>
      </p:sp>
      <p:sp>
        <p:nvSpPr>
          <p:cNvPr id="14339" name="Rectangle 7"/>
          <p:cNvSpPr>
            <a:spLocks noGrp="1" noChangeArrowheads="1"/>
          </p:cNvSpPr>
          <p:nvPr>
            <p:ph type="subTitle" idx="1"/>
          </p:nvPr>
        </p:nvSpPr>
        <p:spPr>
          <a:xfrm>
            <a:off x="1547813" y="4652963"/>
            <a:ext cx="7200900" cy="1081087"/>
          </a:xfrm>
        </p:spPr>
        <p:txBody>
          <a:bodyPr/>
          <a:lstStyle/>
          <a:p>
            <a:pPr marL="0" indent="0" eaLnBrk="1" hangingPunct="1"/>
            <a:r>
              <a:rPr lang="de-CH" altLang="de-DE"/>
              <a:t>Informationsveranstaltung für Erziehungsberechtigte</a:t>
            </a:r>
          </a:p>
          <a:p>
            <a:pPr marL="0" indent="0" eaLnBrk="1" hangingPunct="1"/>
            <a:r>
              <a:rPr lang="de-CH" altLang="de-DE"/>
              <a:t>Präsentation der Übertrittskommission I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058863" y="1125538"/>
            <a:ext cx="7777162" cy="647700"/>
          </a:xfrm>
        </p:spPr>
        <p:txBody>
          <a:bodyPr/>
          <a:lstStyle/>
          <a:p>
            <a:pPr eaLnBrk="1" hangingPunct="1"/>
            <a:r>
              <a:rPr lang="de-DE" altLang="de-DE"/>
              <a:t>5. Fehlende Einigung - Ablauf</a:t>
            </a:r>
            <a:endParaRPr lang="de-CH" altLang="de-DE"/>
          </a:p>
        </p:txBody>
      </p:sp>
      <p:sp>
        <p:nvSpPr>
          <p:cNvPr id="32771" name="Rectangle 3"/>
          <p:cNvSpPr>
            <a:spLocks noGrp="1" noChangeArrowheads="1"/>
          </p:cNvSpPr>
          <p:nvPr>
            <p:ph type="body" idx="1"/>
          </p:nvPr>
        </p:nvSpPr>
        <p:spPr>
          <a:xfrm>
            <a:off x="1042988" y="1844675"/>
            <a:ext cx="7993062" cy="3240088"/>
          </a:xfrm>
        </p:spPr>
        <p:txBody>
          <a:bodyPr/>
          <a:lstStyle/>
          <a:p>
            <a:pPr lvl="1" eaLnBrk="1" hangingPunct="1"/>
            <a:r>
              <a:rPr lang="de-CH" altLang="de-DE" dirty="0"/>
              <a:t>Lehrperson leitet Formular «Fehlende Einigung» und weitere Unterlagen via Rektorat der ÜK weiter </a:t>
            </a:r>
            <a:r>
              <a:rPr lang="de-CH" altLang="de-DE" dirty="0">
                <a:solidFill>
                  <a:srgbClr val="0070B8"/>
                </a:solidFill>
              </a:rPr>
              <a:t>(15. März)</a:t>
            </a:r>
          </a:p>
          <a:p>
            <a:pPr lvl="1" eaLnBrk="1" hangingPunct="1"/>
            <a:r>
              <a:rPr lang="de-CH" altLang="de-DE" dirty="0"/>
              <a:t>Schreiben ÜK an Erziehungsberechtigte: Termine </a:t>
            </a:r>
            <a:r>
              <a:rPr lang="de-CH" altLang="de-DE" dirty="0" err="1"/>
              <a:t>Abklärungs-test</a:t>
            </a:r>
            <a:r>
              <a:rPr lang="de-CH" altLang="de-DE" dirty="0"/>
              <a:t>, Gespräch, Einladung zur Stellungnahme </a:t>
            </a:r>
            <a:r>
              <a:rPr lang="de-CH" altLang="de-DE" dirty="0">
                <a:solidFill>
                  <a:srgbClr val="0070B8"/>
                </a:solidFill>
              </a:rPr>
              <a:t>(ca. 20. März)</a:t>
            </a:r>
            <a:endParaRPr lang="de-CH" altLang="de-DE" dirty="0"/>
          </a:p>
          <a:p>
            <a:pPr lvl="1" eaLnBrk="1" hangingPunct="1"/>
            <a:r>
              <a:rPr lang="de-CH" altLang="de-DE" dirty="0"/>
              <a:t>Abklärungstest  </a:t>
            </a:r>
            <a:r>
              <a:rPr lang="de-CH" altLang="de-DE" dirty="0">
                <a:solidFill>
                  <a:srgbClr val="0070B8"/>
                </a:solidFill>
              </a:rPr>
              <a:t>(Ende März, anfangs April)</a:t>
            </a:r>
          </a:p>
          <a:p>
            <a:pPr lvl="1" eaLnBrk="1" hangingPunct="1"/>
            <a:r>
              <a:rPr lang="de-CH" altLang="de-DE" dirty="0"/>
              <a:t>Gespräch mit ÜK auf Wunsch der Eltern </a:t>
            </a:r>
            <a:r>
              <a:rPr lang="de-CH" altLang="de-DE" dirty="0">
                <a:solidFill>
                  <a:srgbClr val="0070B8"/>
                </a:solidFill>
              </a:rPr>
              <a:t>(April)</a:t>
            </a:r>
          </a:p>
        </p:txBody>
      </p:sp>
      <p:pic>
        <p:nvPicPr>
          <p:cNvPr id="32772" name="Picture 6" descr="Bildung-207"/>
          <p:cNvPicPr>
            <a:picLocks noChangeAspect="1" noChangeArrowheads="1"/>
          </p:cNvPicPr>
          <p:nvPr/>
        </p:nvPicPr>
        <p:blipFill>
          <a:blip r:embed="rId3">
            <a:extLst>
              <a:ext uri="{28A0092B-C50C-407E-A947-70E740481C1C}">
                <a14:useLocalDpi xmlns:a14="http://schemas.microsoft.com/office/drawing/2010/main" val="0"/>
              </a:ext>
            </a:extLst>
          </a:blip>
          <a:srcRect t="27145" b="43745"/>
          <a:stretch>
            <a:fillRect/>
          </a:stretch>
        </p:blipFill>
        <p:spPr bwMode="auto">
          <a:xfrm>
            <a:off x="0" y="5084763"/>
            <a:ext cx="9144000"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042988" y="1125538"/>
            <a:ext cx="7777162" cy="647700"/>
          </a:xfrm>
        </p:spPr>
        <p:txBody>
          <a:bodyPr/>
          <a:lstStyle/>
          <a:p>
            <a:pPr eaLnBrk="1" hangingPunct="1"/>
            <a:r>
              <a:rPr lang="de-DE" altLang="de-DE"/>
              <a:t>5. Fehlende Einigung - Entscheid</a:t>
            </a:r>
            <a:endParaRPr lang="de-CH" altLang="de-DE"/>
          </a:p>
        </p:txBody>
      </p:sp>
      <p:sp>
        <p:nvSpPr>
          <p:cNvPr id="13315" name="Rectangle 3"/>
          <p:cNvSpPr>
            <a:spLocks noGrp="1" noChangeArrowheads="1"/>
          </p:cNvSpPr>
          <p:nvPr>
            <p:ph type="body" idx="1"/>
          </p:nvPr>
        </p:nvSpPr>
        <p:spPr>
          <a:xfrm>
            <a:off x="1042988" y="1844675"/>
            <a:ext cx="7849492" cy="3384550"/>
          </a:xfrm>
        </p:spPr>
        <p:txBody>
          <a:bodyPr/>
          <a:lstStyle/>
          <a:p>
            <a:pPr marL="1587" lvl="1" indent="0" eaLnBrk="1" hangingPunct="1">
              <a:buFont typeface="Wingdings" pitchFamily="2" charset="2"/>
              <a:buNone/>
              <a:defRPr/>
            </a:pPr>
            <a:r>
              <a:rPr lang="de-CH" dirty="0">
                <a:solidFill>
                  <a:srgbClr val="0070B8"/>
                </a:solidFill>
              </a:rPr>
              <a:t>Entscheid der Übertrittskommission I</a:t>
            </a:r>
          </a:p>
          <a:p>
            <a:pPr marL="1587" lvl="1" indent="0" eaLnBrk="1" hangingPunct="1">
              <a:lnSpc>
                <a:spcPts val="1800"/>
              </a:lnSpc>
              <a:spcBef>
                <a:spcPts val="0"/>
              </a:spcBef>
              <a:buFont typeface="Wingdings" pitchFamily="2" charset="2"/>
              <a:buNone/>
              <a:defRPr/>
            </a:pPr>
            <a:endParaRPr lang="de-CH" dirty="0">
              <a:solidFill>
                <a:srgbClr val="0070B8"/>
              </a:solidFill>
            </a:endParaRPr>
          </a:p>
          <a:p>
            <a:pPr lvl="1" eaLnBrk="1" hangingPunct="1">
              <a:spcBef>
                <a:spcPts val="0"/>
              </a:spcBef>
              <a:tabLst>
                <a:tab pos="1968500" algn="l"/>
              </a:tabLst>
              <a:defRPr/>
            </a:pPr>
            <a:r>
              <a:rPr lang="de-CH" dirty="0"/>
              <a:t>im Mai: Schriftlicher Zuweisungsentscheid der Übertritts-kommission I an Erziehungsberechtigte, Lehrperson, Rektor</a:t>
            </a:r>
          </a:p>
          <a:p>
            <a:pPr marL="1587" lvl="1" indent="0" eaLnBrk="1" hangingPunct="1">
              <a:buFont typeface="Wingdings" pitchFamily="2" charset="2"/>
              <a:buNone/>
              <a:tabLst>
                <a:tab pos="1968500" algn="l"/>
              </a:tabLst>
              <a:defRPr/>
            </a:pPr>
            <a:r>
              <a:rPr lang="de-CH" dirty="0">
                <a:solidFill>
                  <a:srgbClr val="0070B8"/>
                </a:solidFill>
              </a:rPr>
              <a:t>Rechtsmittel </a:t>
            </a:r>
          </a:p>
          <a:p>
            <a:pPr lvl="1" eaLnBrk="1" hangingPunct="1">
              <a:tabLst>
                <a:tab pos="1968500" algn="l"/>
              </a:tabLst>
              <a:defRPr/>
            </a:pPr>
            <a:r>
              <a:rPr lang="de-CH" dirty="0"/>
              <a:t>Verwaltungsbeschwerde gegen den Entscheid der Übertrittskommission I beim Regierungsrat innert 10 Tagen</a:t>
            </a:r>
          </a:p>
        </p:txBody>
      </p:sp>
      <p:pic>
        <p:nvPicPr>
          <p:cNvPr id="33796" name="Picture 5"/>
          <p:cNvPicPr>
            <a:picLocks noChangeAspect="1" noChangeArrowheads="1"/>
          </p:cNvPicPr>
          <p:nvPr/>
        </p:nvPicPr>
        <p:blipFill>
          <a:blip r:embed="rId3">
            <a:extLst>
              <a:ext uri="{28A0092B-C50C-407E-A947-70E740481C1C}">
                <a14:useLocalDpi xmlns:a14="http://schemas.microsoft.com/office/drawing/2010/main" val="0"/>
              </a:ext>
            </a:extLst>
          </a:blip>
          <a:srcRect t="8690" b="10799"/>
          <a:stretch>
            <a:fillRect/>
          </a:stretch>
        </p:blipFill>
        <p:spPr bwMode="auto">
          <a:xfrm>
            <a:off x="0" y="5087938"/>
            <a:ext cx="9144000" cy="1770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042988" y="1125538"/>
            <a:ext cx="7777162" cy="647700"/>
          </a:xfrm>
        </p:spPr>
        <p:txBody>
          <a:bodyPr/>
          <a:lstStyle/>
          <a:p>
            <a:pPr eaLnBrk="1" hangingPunct="1"/>
            <a:r>
              <a:rPr lang="de-DE" altLang="de-DE"/>
              <a:t>6. Repetition der 6. Primarklasse</a:t>
            </a:r>
            <a:endParaRPr lang="de-CH" altLang="de-DE"/>
          </a:p>
        </p:txBody>
      </p:sp>
      <p:sp>
        <p:nvSpPr>
          <p:cNvPr id="34819" name="Rectangle 3"/>
          <p:cNvSpPr>
            <a:spLocks noGrp="1" noChangeArrowheads="1"/>
          </p:cNvSpPr>
          <p:nvPr>
            <p:ph type="body" idx="1"/>
          </p:nvPr>
        </p:nvSpPr>
        <p:spPr>
          <a:xfrm>
            <a:off x="1042988" y="1844675"/>
            <a:ext cx="7777162" cy="4824413"/>
          </a:xfrm>
        </p:spPr>
        <p:txBody>
          <a:bodyPr/>
          <a:lstStyle/>
          <a:p>
            <a:pPr lvl="1" eaLnBrk="1" hangingPunct="1"/>
            <a:r>
              <a:rPr lang="de-CH" altLang="de-DE"/>
              <a:t>Nur in Ausnahmefällen möglich</a:t>
            </a:r>
          </a:p>
          <a:p>
            <a:pPr lvl="1" eaLnBrk="1" hangingPunct="1"/>
            <a:r>
              <a:rPr lang="de-CH" altLang="de-DE"/>
              <a:t>Mögliche Gründe:</a:t>
            </a:r>
          </a:p>
          <a:p>
            <a:pPr lvl="2" eaLnBrk="1" hangingPunct="1"/>
            <a:r>
              <a:rPr lang="de-CH" altLang="de-DE"/>
              <a:t>Familiäre Situation</a:t>
            </a:r>
          </a:p>
          <a:p>
            <a:pPr lvl="2" eaLnBrk="1" hangingPunct="1"/>
            <a:r>
              <a:rPr lang="de-CH" altLang="de-DE"/>
              <a:t>Länger dauernder Schulausfall</a:t>
            </a:r>
          </a:p>
          <a:p>
            <a:pPr lvl="1" eaLnBrk="1" hangingPunct="1"/>
            <a:r>
              <a:rPr lang="de-CH" altLang="de-DE"/>
              <a:t>Repetitionsgesuche der Erziehungsberechtigten an den Rektor bis spätestens 31. Januar</a:t>
            </a:r>
          </a:p>
        </p:txBody>
      </p:sp>
      <p:pic>
        <p:nvPicPr>
          <p:cNvPr id="34820" name="Grafik 1"/>
          <p:cNvPicPr>
            <a:picLocks noChangeAspect="1"/>
          </p:cNvPicPr>
          <p:nvPr/>
        </p:nvPicPr>
        <p:blipFill>
          <a:blip r:embed="rId3">
            <a:extLst>
              <a:ext uri="{28A0092B-C50C-407E-A947-70E740481C1C}">
                <a14:useLocalDpi xmlns:a14="http://schemas.microsoft.com/office/drawing/2010/main" val="0"/>
              </a:ext>
            </a:extLst>
          </a:blip>
          <a:srcRect t="51582" b="19379"/>
          <a:stretch>
            <a:fillRect/>
          </a:stretch>
        </p:blipFill>
        <p:spPr bwMode="auto">
          <a:xfrm>
            <a:off x="0" y="5086350"/>
            <a:ext cx="9155113"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type="title"/>
          </p:nvPr>
        </p:nvSpPr>
        <p:spPr>
          <a:xfrm>
            <a:off x="1042988" y="1125538"/>
            <a:ext cx="7777162" cy="647700"/>
          </a:xfrm>
        </p:spPr>
        <p:txBody>
          <a:bodyPr/>
          <a:lstStyle/>
          <a:p>
            <a:r>
              <a:rPr lang="de-DE" altLang="de-DE" dirty="0"/>
              <a:t>7. Kooperative Oberstufe - allgemein</a:t>
            </a:r>
            <a:endParaRPr lang="de-CH" altLang="de-DE"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727" y="1700213"/>
            <a:ext cx="8388423" cy="4542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042988" y="1125538"/>
            <a:ext cx="7777162" cy="647700"/>
          </a:xfrm>
        </p:spPr>
        <p:txBody>
          <a:bodyPr/>
          <a:lstStyle/>
          <a:p>
            <a:pPr eaLnBrk="1" hangingPunct="1"/>
            <a:r>
              <a:rPr lang="de-DE" altLang="de-DE" dirty="0"/>
              <a:t>7. Kooperative Oberstufe - Niveaueinteilung</a:t>
            </a:r>
            <a:endParaRPr lang="de-CH" altLang="de-DE" dirty="0"/>
          </a:p>
        </p:txBody>
      </p:sp>
      <p:sp>
        <p:nvSpPr>
          <p:cNvPr id="13315" name="Rectangle 3"/>
          <p:cNvSpPr>
            <a:spLocks noGrp="1" noChangeArrowheads="1"/>
          </p:cNvSpPr>
          <p:nvPr>
            <p:ph type="body" idx="1"/>
          </p:nvPr>
        </p:nvSpPr>
        <p:spPr>
          <a:xfrm>
            <a:off x="1042988" y="1844675"/>
            <a:ext cx="7777162" cy="3529013"/>
          </a:xfrm>
        </p:spPr>
        <p:txBody>
          <a:bodyPr/>
          <a:lstStyle/>
          <a:p>
            <a:pPr marL="1587" lvl="1" indent="0" eaLnBrk="1" hangingPunct="1">
              <a:spcBef>
                <a:spcPts val="0"/>
              </a:spcBef>
              <a:buFont typeface="Wingdings" pitchFamily="2" charset="2"/>
              <a:buNone/>
              <a:defRPr/>
            </a:pPr>
            <a:r>
              <a:rPr lang="de-CH" dirty="0"/>
              <a:t>Einteilung aufgrund des Zeugnisses 2. Semester 6. Klasse</a:t>
            </a:r>
          </a:p>
          <a:p>
            <a:pPr marL="1587" lvl="1" indent="0" eaLnBrk="1" hangingPunct="1">
              <a:buFont typeface="Wingdings" pitchFamily="2" charset="2"/>
              <a:buNone/>
              <a:defRPr/>
            </a:pPr>
            <a:r>
              <a:rPr lang="de-CH" dirty="0">
                <a:solidFill>
                  <a:srgbClr val="0070B8"/>
                </a:solidFill>
              </a:rPr>
              <a:t>2 Niveaukurse</a:t>
            </a:r>
          </a:p>
          <a:p>
            <a:pPr lvl="1" eaLnBrk="1" hangingPunct="1">
              <a:spcBef>
                <a:spcPts val="0"/>
              </a:spcBef>
              <a:defRPr/>
            </a:pPr>
            <a:r>
              <a:rPr lang="de-CH" dirty="0"/>
              <a:t>Zeugnisnote von 4.5 bis 6	 → Niveau A</a:t>
            </a:r>
          </a:p>
          <a:p>
            <a:pPr lvl="1" eaLnBrk="1" hangingPunct="1">
              <a:defRPr/>
            </a:pPr>
            <a:r>
              <a:rPr lang="de-CH" dirty="0"/>
              <a:t>Zeugnisnote  ≤ 4.0		 → Niveau B</a:t>
            </a:r>
          </a:p>
          <a:p>
            <a:pPr marL="1587" lvl="1" indent="0" eaLnBrk="1" hangingPunct="1">
              <a:buNone/>
              <a:defRPr/>
            </a:pPr>
            <a:r>
              <a:rPr lang="de-CH" dirty="0">
                <a:solidFill>
                  <a:srgbClr val="0070B8"/>
                </a:solidFill>
              </a:rPr>
              <a:t>3 Niveaukurse (bei Integration der Werkschule in Realschule)</a:t>
            </a:r>
            <a:endParaRPr lang="de-CH" sz="2000" dirty="0">
              <a:solidFill>
                <a:srgbClr val="FF0000"/>
              </a:solidFill>
            </a:endParaRPr>
          </a:p>
          <a:p>
            <a:pPr lvl="1" eaLnBrk="1" hangingPunct="1">
              <a:spcBef>
                <a:spcPts val="0"/>
              </a:spcBef>
              <a:defRPr/>
            </a:pPr>
            <a:r>
              <a:rPr lang="de-CH" dirty="0"/>
              <a:t>Für lernbehinderte </a:t>
            </a:r>
            <a:r>
              <a:rPr lang="de-CH" dirty="0" err="1"/>
              <a:t>SuS</a:t>
            </a:r>
            <a:r>
              <a:rPr lang="de-CH" dirty="0"/>
              <a:t> 	 → Niveau C</a:t>
            </a:r>
          </a:p>
        </p:txBody>
      </p:sp>
      <p:pic>
        <p:nvPicPr>
          <p:cNvPr id="37892" name="Picture 5"/>
          <p:cNvPicPr>
            <a:picLocks noChangeAspect="1" noChangeArrowheads="1"/>
          </p:cNvPicPr>
          <p:nvPr/>
        </p:nvPicPr>
        <p:blipFill>
          <a:blip r:embed="rId3">
            <a:extLst>
              <a:ext uri="{28A0092B-C50C-407E-A947-70E740481C1C}">
                <a14:useLocalDpi xmlns:a14="http://schemas.microsoft.com/office/drawing/2010/main" val="0"/>
              </a:ext>
            </a:extLst>
          </a:blip>
          <a:srcRect t="10381" b="23630"/>
          <a:stretch>
            <a:fillRect/>
          </a:stretch>
        </p:blipFill>
        <p:spPr bwMode="auto">
          <a:xfrm>
            <a:off x="-19050" y="5084763"/>
            <a:ext cx="9169400" cy="1773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txBox="1">
            <a:spLocks noChangeArrowheads="1"/>
          </p:cNvSpPr>
          <p:nvPr/>
        </p:nvSpPr>
        <p:spPr bwMode="auto">
          <a:xfrm>
            <a:off x="1042988" y="1052513"/>
            <a:ext cx="77771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DE" altLang="de-DE" sz="3300" dirty="0"/>
              <a:t>7. Kooperative Oberstufe - Wechsel der Schulart</a:t>
            </a:r>
            <a:endParaRPr lang="de-CH" altLang="de-DE" sz="3300" dirty="0"/>
          </a:p>
        </p:txBody>
      </p:sp>
      <p:sp>
        <p:nvSpPr>
          <p:cNvPr id="5" name="Rectangle 3"/>
          <p:cNvSpPr txBox="1">
            <a:spLocks noChangeArrowheads="1"/>
          </p:cNvSpPr>
          <p:nvPr/>
        </p:nvSpPr>
        <p:spPr>
          <a:xfrm>
            <a:off x="1042988" y="1844675"/>
            <a:ext cx="8066087" cy="4100513"/>
          </a:xfrm>
          <a:prstGeom prst="rect">
            <a:avLst/>
          </a:prstGeom>
        </p:spPr>
        <p:txBody>
          <a:bodyPr lIns="0" r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eaLnBrk="1" hangingPunct="1">
              <a:buFont typeface="Wingdings" pitchFamily="2" charset="2"/>
              <a:buNone/>
              <a:defRPr/>
            </a:pPr>
            <a:r>
              <a:rPr lang="de-CH" dirty="0"/>
              <a:t>Massgebende Kriterien aufgrund einer Gesamtbeurteilung:</a:t>
            </a:r>
          </a:p>
          <a:p>
            <a:pPr marL="884237" lvl="2" indent="-514350" eaLnBrk="1" hangingPunct="1">
              <a:buFont typeface="+mj-lt"/>
              <a:buAutoNum type="alphaLcParenR"/>
              <a:defRPr/>
            </a:pPr>
            <a:r>
              <a:rPr lang="de-CH"/>
              <a:t>Fachliche Kompetenzen </a:t>
            </a:r>
            <a:r>
              <a:rPr lang="de-CH" dirty="0"/>
              <a:t>(inkl. methodische Kompetenzen) </a:t>
            </a:r>
            <a:br>
              <a:rPr lang="de-CH" dirty="0"/>
            </a:br>
            <a:r>
              <a:rPr lang="de-CH" dirty="0"/>
              <a:t>in M, E, D, F, RZG, NT unter Berücksichtigung der Niveauzugehörigkeit und der Leistungsentwicklung</a:t>
            </a:r>
            <a:br>
              <a:rPr lang="de-CH" dirty="0"/>
            </a:br>
            <a:r>
              <a:rPr lang="de-CH" sz="2400" dirty="0"/>
              <a:t>1. Realschüler mit überwiegend guten Leistungen</a:t>
            </a:r>
            <a:br>
              <a:rPr lang="de-CH" sz="2400" dirty="0"/>
            </a:br>
            <a:r>
              <a:rPr lang="de-CH" sz="2400" dirty="0"/>
              <a:t>2. Sekundarschüler mit überwiegend ungenügenden Leistungen</a:t>
            </a:r>
          </a:p>
          <a:p>
            <a:pPr marL="884237" lvl="2" indent="-514350" eaLnBrk="1" hangingPunct="1">
              <a:buFont typeface="+mj-lt"/>
              <a:buAutoNum type="alphaLcParenR"/>
              <a:defRPr/>
            </a:pPr>
            <a:r>
              <a:rPr lang="de-CH" dirty="0"/>
              <a:t>Personale und soziale Kompetenzen</a:t>
            </a:r>
          </a:p>
          <a:p>
            <a:pPr marL="884237" lvl="2" indent="-514350" eaLnBrk="1" hangingPunct="1">
              <a:buFont typeface="+mj-lt"/>
              <a:buAutoNum type="alphaLcParenR"/>
              <a:defRPr/>
            </a:pPr>
            <a:r>
              <a:rPr lang="de-CH" dirty="0"/>
              <a:t>Neigungen und Interessen</a:t>
            </a:r>
          </a:p>
          <a:p>
            <a:pPr marL="369887" lvl="2" indent="0" eaLnBrk="1" hangingPunct="1">
              <a:buFont typeface="Wingdings" pitchFamily="2" charset="2"/>
              <a:buNone/>
              <a:defRPr/>
            </a:pPr>
            <a:endParaRPr lang="de-CH" dirty="0"/>
          </a:p>
          <a:p>
            <a:pPr lvl="1" eaLnBrk="1" hangingPunct="1">
              <a:defRPr/>
            </a:pPr>
            <a:endParaRPr lang="de-CH" dirty="0"/>
          </a:p>
          <a:p>
            <a:pPr lvl="1" eaLnBrk="1" hangingPunct="1">
              <a:defRPr/>
            </a:pPr>
            <a:endParaRPr lang="de-CH" dirty="0"/>
          </a:p>
        </p:txBody>
      </p:sp>
      <p:sp>
        <p:nvSpPr>
          <p:cNvPr id="16" name="Textfeld 15"/>
          <p:cNvSpPr txBox="1">
            <a:spLocks noChangeArrowheads="1"/>
          </p:cNvSpPr>
          <p:nvPr/>
        </p:nvSpPr>
        <p:spPr bwMode="auto">
          <a:xfrm>
            <a:off x="1042988" y="6040438"/>
            <a:ext cx="84375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lnSpc>
                <a:spcPts val="3200"/>
              </a:lnSpc>
              <a:spcBef>
                <a:spcPts val="1600"/>
              </a:spcBef>
              <a:defRPr sz="2600">
                <a:solidFill>
                  <a:schemeClr val="tx1"/>
                </a:solidFill>
                <a:latin typeface="Arial Narrow" pitchFamily="34" charset="0"/>
                <a:cs typeface="Arial" charset="0"/>
              </a:defRPr>
            </a:lvl1pPr>
            <a:lvl2pPr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lvl="1" eaLnBrk="1" hangingPunct="1">
              <a:lnSpc>
                <a:spcPct val="100000"/>
              </a:lnSpc>
              <a:spcBef>
                <a:spcPct val="0"/>
              </a:spcBef>
              <a:buFont typeface="Wingdings" pitchFamily="2" charset="2"/>
              <a:buNone/>
            </a:pPr>
            <a:r>
              <a:rPr lang="de-CH" altLang="de-DE">
                <a:solidFill>
                  <a:srgbClr val="00B050"/>
                </a:solidFill>
              </a:rPr>
              <a:t>Massgebend: Leistungen + mutmassliche Entwicklung</a:t>
            </a:r>
          </a:p>
        </p:txBody>
      </p:sp>
      <p:sp>
        <p:nvSpPr>
          <p:cNvPr id="17" name="Textfeld 16"/>
          <p:cNvSpPr txBox="1">
            <a:spLocks noChangeArrowheads="1"/>
          </p:cNvSpPr>
          <p:nvPr/>
        </p:nvSpPr>
        <p:spPr bwMode="auto">
          <a:xfrm>
            <a:off x="5640388" y="1828800"/>
            <a:ext cx="277653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Gesamtbeurteilung</a:t>
            </a:r>
          </a:p>
        </p:txBody>
      </p:sp>
      <p:sp>
        <p:nvSpPr>
          <p:cNvPr id="18" name="Textfeld 17"/>
          <p:cNvSpPr txBox="1">
            <a:spLocks noChangeArrowheads="1"/>
          </p:cNvSpPr>
          <p:nvPr/>
        </p:nvSpPr>
        <p:spPr bwMode="auto">
          <a:xfrm>
            <a:off x="1834948" y="3253362"/>
            <a:ext cx="309562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Niveauzugehörigkeit</a:t>
            </a:r>
          </a:p>
        </p:txBody>
      </p:sp>
      <p:sp>
        <p:nvSpPr>
          <p:cNvPr id="19" name="Textfeld 18"/>
          <p:cNvSpPr txBox="1">
            <a:spLocks noChangeArrowheads="1"/>
          </p:cNvSpPr>
          <p:nvPr/>
        </p:nvSpPr>
        <p:spPr bwMode="auto">
          <a:xfrm>
            <a:off x="5352645" y="3253362"/>
            <a:ext cx="309562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Leistungsentwicklung</a:t>
            </a:r>
          </a:p>
        </p:txBody>
      </p:sp>
      <p:sp>
        <p:nvSpPr>
          <p:cNvPr id="20" name="Textfeld 19"/>
          <p:cNvSpPr txBox="1">
            <a:spLocks noChangeArrowheads="1"/>
          </p:cNvSpPr>
          <p:nvPr/>
        </p:nvSpPr>
        <p:spPr bwMode="auto">
          <a:xfrm>
            <a:off x="1831570" y="4676530"/>
            <a:ext cx="46237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Personale und soziale Kompetenzen </a:t>
            </a: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8601" y="4584219"/>
            <a:ext cx="2007241" cy="1505431"/>
          </a:xfrm>
          <a:prstGeom prst="rect">
            <a:avLst/>
          </a:prstGeom>
          <a:ln w="3175">
            <a:solidFill>
              <a:schemeClr val="accent1"/>
            </a:solidFill>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txBox="1">
            <a:spLocks noChangeArrowheads="1"/>
          </p:cNvSpPr>
          <p:nvPr/>
        </p:nvSpPr>
        <p:spPr bwMode="auto">
          <a:xfrm>
            <a:off x="1042988" y="1052513"/>
            <a:ext cx="77771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DE" altLang="de-DE" sz="3300" dirty="0"/>
              <a:t>7. Kooperative Oberstufe - Wechsel der Schulart</a:t>
            </a:r>
            <a:endParaRPr lang="de-CH" altLang="de-DE" sz="3300" dirty="0"/>
          </a:p>
        </p:txBody>
      </p:sp>
      <p:sp>
        <p:nvSpPr>
          <p:cNvPr id="5" name="Rectangle 3"/>
          <p:cNvSpPr txBox="1">
            <a:spLocks noChangeArrowheads="1"/>
          </p:cNvSpPr>
          <p:nvPr/>
        </p:nvSpPr>
        <p:spPr>
          <a:xfrm>
            <a:off x="1042988" y="1844675"/>
            <a:ext cx="7777162" cy="3600450"/>
          </a:xfrm>
          <a:prstGeom prst="rect">
            <a:avLst/>
          </a:prstGeom>
        </p:spPr>
        <p:txBody>
          <a:bodyPr lIns="0" r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515937" lvl="1" indent="-514350" eaLnBrk="1" hangingPunct="1">
              <a:defRPr/>
            </a:pPr>
            <a:r>
              <a:rPr lang="de-CH" dirty="0"/>
              <a:t>Niveauzugehörigkeit ist Teil der Gesamtbeurteilung</a:t>
            </a:r>
          </a:p>
          <a:p>
            <a:pPr marL="1228725" lvl="3" indent="-514350" eaLnBrk="1" hangingPunct="1">
              <a:spcBef>
                <a:spcPts val="0"/>
              </a:spcBef>
              <a:buFont typeface="Arial Narrow" pitchFamily="34" charset="0"/>
              <a:buChar char="→"/>
              <a:defRPr/>
            </a:pPr>
            <a:r>
              <a:rPr lang="de-CH" dirty="0"/>
              <a:t>Keine Bedingungen für Besuch bestimmter Niveaus für den Wechsel der Schulart</a:t>
            </a:r>
          </a:p>
          <a:p>
            <a:pPr marL="1228725" lvl="3" indent="-514350" eaLnBrk="1" hangingPunct="1">
              <a:spcBef>
                <a:spcPts val="0"/>
              </a:spcBef>
              <a:buFont typeface="Arial Narrow" pitchFamily="34" charset="0"/>
              <a:buChar char="→"/>
              <a:defRPr/>
            </a:pPr>
            <a:r>
              <a:rPr lang="de-CH" dirty="0"/>
              <a:t>Sekundarschüler könnten in beiden Niveaufächern im B sein, sofern…</a:t>
            </a:r>
          </a:p>
          <a:p>
            <a:pPr marL="515937" lvl="1" indent="-514350" eaLnBrk="1" hangingPunct="1">
              <a:defRPr/>
            </a:pPr>
            <a:r>
              <a:rPr lang="de-CH" dirty="0"/>
              <a:t>Wechsel in der Regel auf Beginn des Schuljahres</a:t>
            </a:r>
          </a:p>
          <a:p>
            <a:pPr marL="515937" lvl="1" indent="-514350" eaLnBrk="1" hangingPunct="1">
              <a:defRPr/>
            </a:pPr>
            <a:r>
              <a:rPr lang="de-CH" dirty="0"/>
              <a:t>Wechsel der Schulart  bei deutlicher Über- oder Unterforde-rung in Ausnahmefällen während des Schuljahres möglich</a:t>
            </a:r>
          </a:p>
          <a:p>
            <a:pPr lvl="1" eaLnBrk="1" hangingPunct="1">
              <a:defRPr/>
            </a:pPr>
            <a:r>
              <a:rPr lang="de-CH" dirty="0"/>
              <a:t>  Bei Uneinigkeit: Beschwerdefähiger Entscheid des Rektors</a:t>
            </a: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txBox="1">
            <a:spLocks noChangeArrowheads="1"/>
          </p:cNvSpPr>
          <p:nvPr/>
        </p:nvSpPr>
        <p:spPr bwMode="auto">
          <a:xfrm>
            <a:off x="1042988" y="1052513"/>
            <a:ext cx="77771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DE" altLang="de-DE" sz="3300" dirty="0"/>
              <a:t>7. Kooperative Oberstufe - Wechsel Niveaukurse</a:t>
            </a:r>
            <a:endParaRPr lang="de-CH" altLang="de-DE" sz="3300" dirty="0"/>
          </a:p>
        </p:txBody>
      </p:sp>
      <p:sp>
        <p:nvSpPr>
          <p:cNvPr id="40963" name="Rectangle 3"/>
          <p:cNvSpPr txBox="1">
            <a:spLocks noChangeArrowheads="1"/>
          </p:cNvSpPr>
          <p:nvPr/>
        </p:nvSpPr>
        <p:spPr bwMode="auto">
          <a:xfrm>
            <a:off x="1042988" y="1844675"/>
            <a:ext cx="7777162"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marL="342900" indent="-342900" eaLnBrk="0" hangingPunct="0">
              <a:lnSpc>
                <a:spcPts val="3200"/>
              </a:lnSpc>
              <a:spcBef>
                <a:spcPts val="1600"/>
              </a:spcBef>
              <a:defRPr sz="2600">
                <a:solidFill>
                  <a:schemeClr val="tx1"/>
                </a:solidFill>
                <a:latin typeface="Arial Narrow" pitchFamily="34" charset="0"/>
                <a:cs typeface="Arial" charset="0"/>
              </a:defRPr>
            </a:lvl1pPr>
            <a:lvl2pPr marL="514350" indent="-5143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068388" indent="-3429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lvl="1" eaLnBrk="1" hangingPunct="1"/>
            <a:r>
              <a:rPr lang="de-CH" altLang="de-DE"/>
              <a:t>Wechsel des Niveaukurses auf Beginn eines Semesters</a:t>
            </a:r>
          </a:p>
          <a:p>
            <a:pPr lvl="1" eaLnBrk="1" hangingPunct="1"/>
            <a:r>
              <a:rPr lang="de-CH" altLang="de-DE"/>
              <a:t>Wechsel des Niveaukurses während des Semesters</a:t>
            </a:r>
          </a:p>
          <a:p>
            <a:pPr lvl="3" eaLnBrk="1" hangingPunct="1">
              <a:lnSpc>
                <a:spcPts val="2200"/>
              </a:lnSpc>
              <a:buFont typeface="Arial Narrow" pitchFamily="34" charset="0"/>
              <a:buChar char="→"/>
            </a:pPr>
            <a:r>
              <a:rPr lang="de-CH" altLang="de-DE"/>
              <a:t> auf Empfehlung des Lehrerteams</a:t>
            </a:r>
          </a:p>
          <a:p>
            <a:pPr lvl="3" eaLnBrk="1" hangingPunct="1">
              <a:lnSpc>
                <a:spcPts val="2200"/>
              </a:lnSpc>
              <a:buFont typeface="Arial Narrow" pitchFamily="34" charset="0"/>
              <a:buChar char="→"/>
            </a:pPr>
            <a:r>
              <a:rPr lang="de-CH" altLang="de-DE"/>
              <a:t> mit Einverständnis der Erziehungsberechtigten</a:t>
            </a:r>
          </a:p>
          <a:p>
            <a:pPr lvl="1" eaLnBrk="1" hangingPunct="1"/>
            <a:r>
              <a:rPr lang="de-CH" altLang="de-DE"/>
              <a:t>Bei Uneinigkeit: Beschwerdefähiger Entscheid des Rektors</a:t>
            </a:r>
          </a:p>
        </p:txBody>
      </p:sp>
      <p:pic>
        <p:nvPicPr>
          <p:cNvPr id="40964" name="Picture 4"/>
          <p:cNvPicPr>
            <a:picLocks noChangeAspect="1" noChangeArrowheads="1"/>
          </p:cNvPicPr>
          <p:nvPr/>
        </p:nvPicPr>
        <p:blipFill>
          <a:blip r:embed="rId3">
            <a:extLst>
              <a:ext uri="{28A0092B-C50C-407E-A947-70E740481C1C}">
                <a14:useLocalDpi xmlns:a14="http://schemas.microsoft.com/office/drawing/2010/main" val="0"/>
              </a:ext>
            </a:extLst>
          </a:blip>
          <a:srcRect l="269" t="12975" r="-269" b="15251"/>
          <a:stretch>
            <a:fillRect/>
          </a:stretch>
        </p:blipFill>
        <p:spPr bwMode="auto">
          <a:xfrm>
            <a:off x="0" y="5084763"/>
            <a:ext cx="9144000" cy="1773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3"/>
          <p:cNvPicPr>
            <a:picLocks noChangeAspect="1" noChangeArrowheads="1"/>
          </p:cNvPicPr>
          <p:nvPr/>
        </p:nvPicPr>
        <p:blipFill>
          <a:blip r:embed="rId3">
            <a:extLst>
              <a:ext uri="{28A0092B-C50C-407E-A947-70E740481C1C}">
                <a14:useLocalDpi xmlns:a14="http://schemas.microsoft.com/office/drawing/2010/main" val="0"/>
              </a:ext>
            </a:extLst>
          </a:blip>
          <a:srcRect t="2" b="38837"/>
          <a:stretch>
            <a:fillRect/>
          </a:stretch>
        </p:blipFill>
        <p:spPr bwMode="auto">
          <a:xfrm>
            <a:off x="-11113" y="2927350"/>
            <a:ext cx="9144001" cy="393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41987" name="Rectangle 8"/>
          <p:cNvSpPr>
            <a:spLocks noGrp="1" noChangeArrowheads="1"/>
          </p:cNvSpPr>
          <p:nvPr>
            <p:ph type="title"/>
          </p:nvPr>
        </p:nvSpPr>
        <p:spPr>
          <a:xfrm>
            <a:off x="1044575" y="1125538"/>
            <a:ext cx="7777163" cy="647700"/>
          </a:xfrm>
        </p:spPr>
        <p:txBody>
          <a:bodyPr/>
          <a:lstStyle/>
          <a:p>
            <a:r>
              <a:rPr lang="de-DE" altLang="de-DE"/>
              <a:t>Übertrittsverfahren  II</a:t>
            </a:r>
            <a:endParaRPr lang="de-CH" altLang="de-DE"/>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8"/>
          <p:cNvSpPr>
            <a:spLocks noGrp="1" noChangeArrowheads="1"/>
          </p:cNvSpPr>
          <p:nvPr>
            <p:ph type="title"/>
          </p:nvPr>
        </p:nvSpPr>
        <p:spPr>
          <a:xfrm>
            <a:off x="1042988" y="1125538"/>
            <a:ext cx="7777162" cy="647700"/>
          </a:xfrm>
        </p:spPr>
        <p:txBody>
          <a:bodyPr/>
          <a:lstStyle/>
          <a:p>
            <a:r>
              <a:rPr lang="de-DE" altLang="de-DE" dirty="0"/>
              <a:t>8. </a:t>
            </a:r>
            <a:r>
              <a:rPr lang="de-DE" altLang="de-DE" dirty="0" err="1"/>
              <a:t>Übertrittsverfahren</a:t>
            </a:r>
            <a:r>
              <a:rPr lang="de-DE" altLang="de-DE" dirty="0"/>
              <a:t> II</a:t>
            </a:r>
            <a:endParaRPr lang="de-CH" altLang="de-DE" dirty="0"/>
          </a:p>
        </p:txBody>
      </p:sp>
      <p:sp>
        <p:nvSpPr>
          <p:cNvPr id="43011" name="Rectangle 9"/>
          <p:cNvSpPr>
            <a:spLocks noGrp="1" noChangeArrowheads="1"/>
          </p:cNvSpPr>
          <p:nvPr>
            <p:ph type="body" idx="1"/>
          </p:nvPr>
        </p:nvSpPr>
        <p:spPr>
          <a:xfrm>
            <a:off x="1042988" y="2930525"/>
            <a:ext cx="2808287" cy="504825"/>
          </a:xfrm>
          <a:solidFill>
            <a:srgbClr val="0070B8">
              <a:alpha val="50980"/>
            </a:srgbClr>
          </a:solidFill>
        </p:spPr>
        <p:txBody>
          <a:bodyPr anchor="ctr"/>
          <a:lstStyle/>
          <a:p>
            <a:pPr marL="0" lvl="1" indent="0" algn="ctr">
              <a:buFont typeface="Wingdings" pitchFamily="2" charset="2"/>
              <a:buNone/>
            </a:pPr>
            <a:r>
              <a:rPr lang="de-CH" altLang="de-DE"/>
              <a:t>1. Sekundarklasse</a:t>
            </a:r>
          </a:p>
        </p:txBody>
      </p:sp>
      <p:sp>
        <p:nvSpPr>
          <p:cNvPr id="7" name="Rectangle 9"/>
          <p:cNvSpPr txBox="1">
            <a:spLocks noChangeArrowheads="1"/>
          </p:cNvSpPr>
          <p:nvPr/>
        </p:nvSpPr>
        <p:spPr bwMode="auto">
          <a:xfrm>
            <a:off x="6000750" y="2930525"/>
            <a:ext cx="2809875" cy="504825"/>
          </a:xfrm>
          <a:prstGeom prst="rect">
            <a:avLst/>
          </a:prstGeom>
          <a:solidFill>
            <a:srgbClr val="0070B8"/>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FFFFFF"/>
                </a:solidFill>
              </a:rPr>
              <a:t>Langzeitgymnasium</a:t>
            </a:r>
          </a:p>
        </p:txBody>
      </p:sp>
      <p:sp>
        <p:nvSpPr>
          <p:cNvPr id="8" name="Rectangle 9"/>
          <p:cNvSpPr txBox="1">
            <a:spLocks noChangeArrowheads="1"/>
          </p:cNvSpPr>
          <p:nvPr/>
        </p:nvSpPr>
        <p:spPr bwMode="auto">
          <a:xfrm>
            <a:off x="6011863" y="3940175"/>
            <a:ext cx="2808287" cy="503238"/>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Kurzzeitgymnasium</a:t>
            </a:r>
          </a:p>
        </p:txBody>
      </p:sp>
      <p:sp>
        <p:nvSpPr>
          <p:cNvPr id="9" name="Rectangle 9"/>
          <p:cNvSpPr txBox="1">
            <a:spLocks noChangeArrowheads="1"/>
          </p:cNvSpPr>
          <p:nvPr/>
        </p:nvSpPr>
        <p:spPr bwMode="auto">
          <a:xfrm>
            <a:off x="6000750" y="4602163"/>
            <a:ext cx="2808288" cy="503237"/>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Fachmittelschule</a:t>
            </a:r>
          </a:p>
        </p:txBody>
      </p:sp>
      <p:sp>
        <p:nvSpPr>
          <p:cNvPr id="10" name="Rectangle 9"/>
          <p:cNvSpPr txBox="1">
            <a:spLocks noChangeArrowheads="1"/>
          </p:cNvSpPr>
          <p:nvPr/>
        </p:nvSpPr>
        <p:spPr bwMode="auto">
          <a:xfrm>
            <a:off x="6011863" y="5272088"/>
            <a:ext cx="2808287" cy="504825"/>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Wirtschaftsmittelschule</a:t>
            </a:r>
          </a:p>
        </p:txBody>
      </p:sp>
      <p:sp>
        <p:nvSpPr>
          <p:cNvPr id="40" name="Rectangle 9"/>
          <p:cNvSpPr txBox="1">
            <a:spLocks noChangeArrowheads="1"/>
          </p:cNvSpPr>
          <p:nvPr/>
        </p:nvSpPr>
        <p:spPr bwMode="auto">
          <a:xfrm>
            <a:off x="1038225" y="1839913"/>
            <a:ext cx="7770813" cy="436562"/>
          </a:xfrm>
          <a:prstGeom prst="rect">
            <a:avLst/>
          </a:prstGeom>
          <a:noFill/>
          <a:ln>
            <a:noFill/>
          </a:ln>
        </p:spPr>
        <p:txBody>
          <a:bodyPr lIns="0" tIns="0" rIns="0" b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buFont typeface="Wingdings" pitchFamily="2" charset="2"/>
              <a:buNone/>
              <a:defRPr/>
            </a:pPr>
            <a:r>
              <a:rPr lang="de-CH" kern="0" dirty="0">
                <a:solidFill>
                  <a:srgbClr val="AACD4B"/>
                </a:solidFill>
              </a:rPr>
              <a:t>Sekundarschule - kantonale Mittelschulen, BM</a:t>
            </a:r>
          </a:p>
        </p:txBody>
      </p:sp>
      <p:sp>
        <p:nvSpPr>
          <p:cNvPr id="16" name="Rectangle 9"/>
          <p:cNvSpPr txBox="1">
            <a:spLocks noChangeArrowheads="1"/>
          </p:cNvSpPr>
          <p:nvPr/>
        </p:nvSpPr>
        <p:spPr bwMode="auto">
          <a:xfrm>
            <a:off x="1050925" y="3962400"/>
            <a:ext cx="2808288" cy="503238"/>
          </a:xfrm>
          <a:prstGeom prst="rect">
            <a:avLst/>
          </a:prstGeom>
          <a:solidFill>
            <a:srgbClr val="AACD4B">
              <a:alpha val="50980"/>
            </a:srgb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2. Sekundarklasse</a:t>
            </a:r>
          </a:p>
        </p:txBody>
      </p:sp>
      <p:sp>
        <p:nvSpPr>
          <p:cNvPr id="18" name="Rectangle 9"/>
          <p:cNvSpPr txBox="1">
            <a:spLocks noChangeArrowheads="1"/>
          </p:cNvSpPr>
          <p:nvPr/>
        </p:nvSpPr>
        <p:spPr bwMode="auto">
          <a:xfrm>
            <a:off x="6011863" y="5929313"/>
            <a:ext cx="2808287" cy="839787"/>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Lehrbegleitende Berufsmaturitätsschule</a:t>
            </a:r>
          </a:p>
        </p:txBody>
      </p:sp>
      <p:sp>
        <p:nvSpPr>
          <p:cNvPr id="20" name="Rectangle 9"/>
          <p:cNvSpPr txBox="1">
            <a:spLocks noChangeArrowheads="1"/>
          </p:cNvSpPr>
          <p:nvPr/>
        </p:nvSpPr>
        <p:spPr bwMode="auto">
          <a:xfrm>
            <a:off x="1050925" y="4602163"/>
            <a:ext cx="2808288" cy="503237"/>
          </a:xfrm>
          <a:prstGeom prst="rect">
            <a:avLst/>
          </a:prstGeom>
          <a:solidFill>
            <a:srgbClr val="AACD4B">
              <a:alpha val="50980"/>
            </a:srgb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3. Sekundarklasse</a:t>
            </a:r>
          </a:p>
        </p:txBody>
      </p:sp>
      <p:cxnSp>
        <p:nvCxnSpPr>
          <p:cNvPr id="44044" name="Gewinkelte Verbindung 2"/>
          <p:cNvCxnSpPr>
            <a:cxnSpLocks noChangeShapeType="1"/>
            <a:stCxn id="43011" idx="3"/>
            <a:endCxn id="7" idx="1"/>
          </p:cNvCxnSpPr>
          <p:nvPr/>
        </p:nvCxnSpPr>
        <p:spPr bwMode="auto">
          <a:xfrm>
            <a:off x="3851275" y="3182938"/>
            <a:ext cx="2149475" cy="0"/>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44045" name="Gewinkelte Verbindung 4"/>
          <p:cNvCxnSpPr>
            <a:cxnSpLocks noChangeShapeType="1"/>
            <a:stCxn id="16" idx="3"/>
          </p:cNvCxnSpPr>
          <p:nvPr/>
        </p:nvCxnSpPr>
        <p:spPr bwMode="auto">
          <a:xfrm>
            <a:off x="3859213" y="4214813"/>
            <a:ext cx="2152650" cy="1587"/>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44046" name="Gewinkelte Verbindung 11"/>
          <p:cNvCxnSpPr>
            <a:cxnSpLocks noChangeShapeType="1"/>
            <a:stCxn id="20" idx="3"/>
            <a:endCxn id="9" idx="1"/>
          </p:cNvCxnSpPr>
          <p:nvPr/>
        </p:nvCxnSpPr>
        <p:spPr bwMode="auto">
          <a:xfrm>
            <a:off x="3859213" y="4852988"/>
            <a:ext cx="2141537" cy="0"/>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44047" name="Gewinkelte Verbindung 20"/>
          <p:cNvCxnSpPr>
            <a:cxnSpLocks noChangeShapeType="1"/>
            <a:stCxn id="20" idx="3"/>
          </p:cNvCxnSpPr>
          <p:nvPr/>
        </p:nvCxnSpPr>
        <p:spPr bwMode="auto">
          <a:xfrm flipV="1">
            <a:off x="3859213" y="4403725"/>
            <a:ext cx="2152650" cy="449263"/>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44048" name="Gewinkelte Verbindung 22"/>
          <p:cNvCxnSpPr>
            <a:cxnSpLocks noChangeShapeType="1"/>
            <a:stCxn id="20" idx="3"/>
            <a:endCxn id="10" idx="1"/>
          </p:cNvCxnSpPr>
          <p:nvPr/>
        </p:nvCxnSpPr>
        <p:spPr bwMode="auto">
          <a:xfrm>
            <a:off x="3859213" y="4852988"/>
            <a:ext cx="2152650" cy="671512"/>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44049" name="Gewinkelte Verbindung 24"/>
          <p:cNvCxnSpPr>
            <a:cxnSpLocks noChangeShapeType="1"/>
            <a:stCxn id="20" idx="3"/>
            <a:endCxn id="18" idx="1"/>
          </p:cNvCxnSpPr>
          <p:nvPr/>
        </p:nvCxnSpPr>
        <p:spPr bwMode="auto">
          <a:xfrm>
            <a:off x="3859213" y="4852988"/>
            <a:ext cx="2152650" cy="1495425"/>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sp>
        <p:nvSpPr>
          <p:cNvPr id="46098" name="Textfeld 25"/>
          <p:cNvSpPr txBox="1">
            <a:spLocks noChangeArrowheads="1"/>
          </p:cNvSpPr>
          <p:nvPr/>
        </p:nvSpPr>
        <p:spPr bwMode="auto">
          <a:xfrm>
            <a:off x="4032250" y="2811463"/>
            <a:ext cx="1936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800"/>
              <a:t>Bis 1. Dezember</a:t>
            </a:r>
          </a:p>
        </p:txBody>
      </p:sp>
      <p:sp>
        <p:nvSpPr>
          <p:cNvPr id="43027" name="Textfeld 31"/>
          <p:cNvSpPr txBox="1">
            <a:spLocks noChangeArrowheads="1"/>
          </p:cNvSpPr>
          <p:nvPr/>
        </p:nvSpPr>
        <p:spPr bwMode="auto">
          <a:xfrm>
            <a:off x="1038225" y="3654425"/>
            <a:ext cx="23812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800"/>
              <a:t>Ende des Schuljahres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4044"/>
                                        </p:tgtEl>
                                        <p:attrNameLst>
                                          <p:attrName>style.visibility</p:attrName>
                                        </p:attrNameLst>
                                      </p:cBhvr>
                                      <p:to>
                                        <p:strVal val="visible"/>
                                      </p:to>
                                    </p:set>
                                    <p:animEffect transition="in" filter="wipe(left)">
                                      <p:cBhvr>
                                        <p:cTn id="7" dur="500"/>
                                        <p:tgtEl>
                                          <p:spTgt spid="4404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6098"/>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nodeType="clickEffect">
                                  <p:stCondLst>
                                    <p:cond delay="0"/>
                                  </p:stCondLst>
                                  <p:childTnLst>
                                    <p:set>
                                      <p:cBhvr>
                                        <p:cTn id="13" dur="1" fill="hold">
                                          <p:stCondLst>
                                            <p:cond delay="0"/>
                                          </p:stCondLst>
                                        </p:cTn>
                                        <p:tgtEl>
                                          <p:spTgt spid="44045"/>
                                        </p:tgtEl>
                                        <p:attrNameLst>
                                          <p:attrName>style.visibility</p:attrName>
                                        </p:attrNameLst>
                                      </p:cBhvr>
                                      <p:to>
                                        <p:strVal val="visible"/>
                                      </p:to>
                                    </p:set>
                                    <p:animEffect transition="in" filter="wipe(left)">
                                      <p:cBhvr>
                                        <p:cTn id="14" dur="500"/>
                                        <p:tgtEl>
                                          <p:spTgt spid="4404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44049"/>
                                        </p:tgtEl>
                                        <p:attrNameLst>
                                          <p:attrName>style.visibility</p:attrName>
                                        </p:attrNameLst>
                                      </p:cBhvr>
                                      <p:to>
                                        <p:strVal val="visible"/>
                                      </p:to>
                                    </p:set>
                                    <p:animEffect transition="in" filter="wipe(left)">
                                      <p:cBhvr>
                                        <p:cTn id="19" dur="500"/>
                                        <p:tgtEl>
                                          <p:spTgt spid="44049"/>
                                        </p:tgtEl>
                                      </p:cBhvr>
                                    </p:animEffect>
                                  </p:childTnLst>
                                </p:cTn>
                              </p:par>
                              <p:par>
                                <p:cTn id="20" presetID="22" presetClass="entr" presetSubtype="8" fill="hold" nodeType="withEffect">
                                  <p:stCondLst>
                                    <p:cond delay="0"/>
                                  </p:stCondLst>
                                  <p:childTnLst>
                                    <p:set>
                                      <p:cBhvr>
                                        <p:cTn id="21" dur="1" fill="hold">
                                          <p:stCondLst>
                                            <p:cond delay="0"/>
                                          </p:stCondLst>
                                        </p:cTn>
                                        <p:tgtEl>
                                          <p:spTgt spid="44048"/>
                                        </p:tgtEl>
                                        <p:attrNameLst>
                                          <p:attrName>style.visibility</p:attrName>
                                        </p:attrNameLst>
                                      </p:cBhvr>
                                      <p:to>
                                        <p:strVal val="visible"/>
                                      </p:to>
                                    </p:set>
                                    <p:animEffect transition="in" filter="wipe(left)">
                                      <p:cBhvr>
                                        <p:cTn id="22" dur="500"/>
                                        <p:tgtEl>
                                          <p:spTgt spid="44048"/>
                                        </p:tgtEl>
                                      </p:cBhvr>
                                    </p:animEffect>
                                  </p:childTnLst>
                                </p:cTn>
                              </p:par>
                              <p:par>
                                <p:cTn id="23" presetID="22" presetClass="entr" presetSubtype="8" fill="hold" nodeType="withEffect">
                                  <p:stCondLst>
                                    <p:cond delay="0"/>
                                  </p:stCondLst>
                                  <p:childTnLst>
                                    <p:set>
                                      <p:cBhvr>
                                        <p:cTn id="24" dur="1" fill="hold">
                                          <p:stCondLst>
                                            <p:cond delay="0"/>
                                          </p:stCondLst>
                                        </p:cTn>
                                        <p:tgtEl>
                                          <p:spTgt spid="44046"/>
                                        </p:tgtEl>
                                        <p:attrNameLst>
                                          <p:attrName>style.visibility</p:attrName>
                                        </p:attrNameLst>
                                      </p:cBhvr>
                                      <p:to>
                                        <p:strVal val="visible"/>
                                      </p:to>
                                    </p:set>
                                    <p:animEffect transition="in" filter="wipe(left)">
                                      <p:cBhvr>
                                        <p:cTn id="25" dur="500"/>
                                        <p:tgtEl>
                                          <p:spTgt spid="44046"/>
                                        </p:tgtEl>
                                      </p:cBhvr>
                                    </p:animEffect>
                                  </p:childTnLst>
                                </p:cTn>
                              </p:par>
                              <p:par>
                                <p:cTn id="26" presetID="22" presetClass="entr" presetSubtype="8" fill="hold" nodeType="withEffect">
                                  <p:stCondLst>
                                    <p:cond delay="0"/>
                                  </p:stCondLst>
                                  <p:childTnLst>
                                    <p:set>
                                      <p:cBhvr>
                                        <p:cTn id="27" dur="1" fill="hold">
                                          <p:stCondLst>
                                            <p:cond delay="0"/>
                                          </p:stCondLst>
                                        </p:cTn>
                                        <p:tgtEl>
                                          <p:spTgt spid="44047"/>
                                        </p:tgtEl>
                                        <p:attrNameLst>
                                          <p:attrName>style.visibility</p:attrName>
                                        </p:attrNameLst>
                                      </p:cBhvr>
                                      <p:to>
                                        <p:strVal val="visible"/>
                                      </p:to>
                                    </p:set>
                                    <p:animEffect transition="in" filter="wipe(left)">
                                      <p:cBhvr>
                                        <p:cTn id="28" dur="500"/>
                                        <p:tgtEl>
                                          <p:spTgt spid="44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42988" y="1125538"/>
            <a:ext cx="7777162" cy="647700"/>
          </a:xfrm>
        </p:spPr>
        <p:txBody>
          <a:bodyPr/>
          <a:lstStyle/>
          <a:p>
            <a:pPr eaLnBrk="1" hangingPunct="1"/>
            <a:r>
              <a:rPr lang="de-DE" altLang="de-DE"/>
              <a:t>Ziel des Übertrittsverfahrens I</a:t>
            </a:r>
            <a:endParaRPr lang="de-CH" altLang="de-DE"/>
          </a:p>
        </p:txBody>
      </p:sp>
      <p:sp>
        <p:nvSpPr>
          <p:cNvPr id="15363" name="Rectangle 3"/>
          <p:cNvSpPr>
            <a:spLocks noGrp="1" noChangeArrowheads="1"/>
          </p:cNvSpPr>
          <p:nvPr>
            <p:ph type="body" idx="1"/>
          </p:nvPr>
        </p:nvSpPr>
        <p:spPr>
          <a:xfrm>
            <a:off x="1042988" y="2276475"/>
            <a:ext cx="7777162" cy="2447925"/>
          </a:xfrm>
        </p:spPr>
        <p:txBody>
          <a:bodyPr/>
          <a:lstStyle/>
          <a:p>
            <a:pPr marL="0" indent="0" eaLnBrk="1" hangingPunct="1"/>
            <a:r>
              <a:rPr lang="de-CH" altLang="de-DE"/>
              <a:t>Ziel des Übertrittsverfahrens I ist es, die Schülerinnen und </a:t>
            </a:r>
            <a:r>
              <a:rPr lang="de-CH" altLang="de-DE">
                <a:solidFill>
                  <a:srgbClr val="000000"/>
                </a:solidFill>
              </a:rPr>
              <a:t>Schüler am Ende der Primarschulzeit entsprechend </a:t>
            </a:r>
          </a:p>
          <a:p>
            <a:pPr marL="0" indent="0" eaLnBrk="1" hangingPunct="1">
              <a:spcBef>
                <a:spcPct val="0"/>
              </a:spcBef>
            </a:pPr>
            <a:r>
              <a:rPr lang="de-CH" altLang="de-DE">
                <a:solidFill>
                  <a:srgbClr val="000000"/>
                </a:solidFill>
              </a:rPr>
              <a:t>ihren Fähigkeiten und ihrer mutmasslichen Entwicklung derjenigen Schulart der Sekundarstufe I zuzuweisen, in der sie am besten gefordert und gefördert werden </a:t>
            </a:r>
            <a:r>
              <a:rPr lang="de-CH" altLang="de-DE"/>
              <a:t>können.</a:t>
            </a:r>
          </a:p>
        </p:txBody>
      </p:sp>
      <p:pic>
        <p:nvPicPr>
          <p:cNvPr id="15364" name="Grafik 3"/>
          <p:cNvPicPr>
            <a:picLocks noChangeAspect="1"/>
          </p:cNvPicPr>
          <p:nvPr/>
        </p:nvPicPr>
        <p:blipFill>
          <a:blip r:embed="rId3">
            <a:extLst>
              <a:ext uri="{28A0092B-C50C-407E-A947-70E740481C1C}">
                <a14:useLocalDpi xmlns:a14="http://schemas.microsoft.com/office/drawing/2010/main" val="0"/>
              </a:ext>
            </a:extLst>
          </a:blip>
          <a:srcRect l="1237" t="15407" r="146" b="55930"/>
          <a:stretch>
            <a:fillRect/>
          </a:stretch>
        </p:blipFill>
        <p:spPr bwMode="auto">
          <a:xfrm>
            <a:off x="-3175" y="5084763"/>
            <a:ext cx="9147175"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5" name="Gruppieren 4"/>
          <p:cNvGrpSpPr>
            <a:grpSpLocks/>
          </p:cNvGrpSpPr>
          <p:nvPr/>
        </p:nvGrpSpPr>
        <p:grpSpPr bwMode="auto">
          <a:xfrm>
            <a:off x="0" y="5089525"/>
            <a:ext cx="9158288" cy="1944688"/>
            <a:chOff x="1257749" y="1994206"/>
            <a:chExt cx="5843138" cy="1296797"/>
          </a:xfrm>
        </p:grpSpPr>
        <p:pic>
          <p:nvPicPr>
            <p:cNvPr id="15370" name="Picture 14"/>
            <p:cNvPicPr>
              <a:picLocks noChangeAspect="1" noChangeArrowheads="1"/>
            </p:cNvPicPr>
            <p:nvPr/>
          </p:nvPicPr>
          <p:blipFill>
            <a:blip r:embed="rId4">
              <a:extLst>
                <a:ext uri="{28A0092B-C50C-407E-A947-70E740481C1C}">
                  <a14:useLocalDpi xmlns:a14="http://schemas.microsoft.com/office/drawing/2010/main" val="0"/>
                </a:ext>
              </a:extLst>
            </a:blip>
            <a:srcRect l="30502" t="41846" r="19283" b="28532"/>
            <a:stretch>
              <a:fillRect/>
            </a:stretch>
          </p:blipFill>
          <p:spPr bwMode="auto">
            <a:xfrm>
              <a:off x="1257749" y="1994207"/>
              <a:ext cx="2057400" cy="1296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Picture 15"/>
            <p:cNvPicPr>
              <a:picLocks noChangeAspect="1" noChangeArrowheads="1"/>
            </p:cNvPicPr>
            <p:nvPr/>
          </p:nvPicPr>
          <p:blipFill>
            <a:blip r:embed="rId5">
              <a:extLst>
                <a:ext uri="{28A0092B-C50C-407E-A947-70E740481C1C}">
                  <a14:useLocalDpi xmlns:a14="http://schemas.microsoft.com/office/drawing/2010/main" val="0"/>
                </a:ext>
              </a:extLst>
            </a:blip>
            <a:srcRect l="3722" t="46370" r="30075" b="26620"/>
            <a:stretch>
              <a:fillRect/>
            </a:stretch>
          </p:blipFill>
          <p:spPr bwMode="auto">
            <a:xfrm>
              <a:off x="5237162" y="1994206"/>
              <a:ext cx="1863725" cy="129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Picture 16"/>
            <p:cNvPicPr>
              <a:picLocks noChangeAspect="1" noChangeArrowheads="1"/>
            </p:cNvPicPr>
            <p:nvPr/>
          </p:nvPicPr>
          <p:blipFill>
            <a:blip r:embed="rId6">
              <a:extLst>
                <a:ext uri="{28A0092B-C50C-407E-A947-70E740481C1C}">
                  <a14:useLocalDpi xmlns:a14="http://schemas.microsoft.com/office/drawing/2010/main" val="0"/>
                </a:ext>
              </a:extLst>
            </a:blip>
            <a:srcRect l="7802" t="58781" r="28806" b="19083"/>
            <a:stretch>
              <a:fillRect/>
            </a:stretch>
          </p:blipFill>
          <p:spPr bwMode="auto">
            <a:xfrm>
              <a:off x="3199631" y="1994206"/>
              <a:ext cx="2071688" cy="129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feld 1"/>
          <p:cNvSpPr txBox="1">
            <a:spLocks noChangeArrowheads="1"/>
          </p:cNvSpPr>
          <p:nvPr/>
        </p:nvSpPr>
        <p:spPr bwMode="auto">
          <a:xfrm>
            <a:off x="950913" y="3025775"/>
            <a:ext cx="22685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ihren Fähigkeiten </a:t>
            </a:r>
          </a:p>
        </p:txBody>
      </p:sp>
      <p:sp>
        <p:nvSpPr>
          <p:cNvPr id="3" name="Textfeld 2"/>
          <p:cNvSpPr txBox="1">
            <a:spLocks noChangeArrowheads="1"/>
          </p:cNvSpPr>
          <p:nvPr/>
        </p:nvSpPr>
        <p:spPr bwMode="auto">
          <a:xfrm>
            <a:off x="3632200" y="3025775"/>
            <a:ext cx="46815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ihrer mutmasslichen Entwicklung </a:t>
            </a:r>
          </a:p>
        </p:txBody>
      </p:sp>
      <p:sp>
        <p:nvSpPr>
          <p:cNvPr id="4" name="Textfeld 3"/>
          <p:cNvSpPr txBox="1">
            <a:spLocks noChangeArrowheads="1"/>
          </p:cNvSpPr>
          <p:nvPr/>
        </p:nvSpPr>
        <p:spPr bwMode="auto">
          <a:xfrm>
            <a:off x="2289175" y="3840163"/>
            <a:ext cx="15541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gefordert</a:t>
            </a:r>
          </a:p>
        </p:txBody>
      </p:sp>
      <p:sp>
        <p:nvSpPr>
          <p:cNvPr id="13" name="Textfeld 12"/>
          <p:cNvSpPr txBox="1">
            <a:spLocks noChangeArrowheads="1"/>
          </p:cNvSpPr>
          <p:nvPr/>
        </p:nvSpPr>
        <p:spPr bwMode="auto">
          <a:xfrm>
            <a:off x="3975100" y="3840163"/>
            <a:ext cx="15351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gefördert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042988" y="1125538"/>
            <a:ext cx="7777162" cy="647700"/>
          </a:xfrm>
        </p:spPr>
        <p:txBody>
          <a:bodyPr/>
          <a:lstStyle/>
          <a:p>
            <a:pPr eaLnBrk="1" hangingPunct="1"/>
            <a:r>
              <a:rPr lang="de-DE" altLang="de-DE" dirty="0"/>
              <a:t>8. </a:t>
            </a:r>
            <a:r>
              <a:rPr lang="de-DE" altLang="de-DE" dirty="0" err="1"/>
              <a:t>Übertrittsverfahren</a:t>
            </a:r>
            <a:r>
              <a:rPr lang="de-DE" altLang="de-DE" dirty="0"/>
              <a:t> II</a:t>
            </a:r>
            <a:endParaRPr lang="de-CH" altLang="de-DE" dirty="0"/>
          </a:p>
        </p:txBody>
      </p:sp>
      <p:sp>
        <p:nvSpPr>
          <p:cNvPr id="13315" name="Rectangle 3"/>
          <p:cNvSpPr>
            <a:spLocks noGrp="1" noChangeArrowheads="1"/>
          </p:cNvSpPr>
          <p:nvPr>
            <p:ph type="body" idx="1"/>
          </p:nvPr>
        </p:nvSpPr>
        <p:spPr>
          <a:xfrm>
            <a:off x="1042988" y="1844675"/>
            <a:ext cx="8101012" cy="4824413"/>
          </a:xfrm>
        </p:spPr>
        <p:txBody>
          <a:bodyPr/>
          <a:lstStyle/>
          <a:p>
            <a:pPr marL="1587" lvl="1" indent="0" eaLnBrk="1" hangingPunct="1">
              <a:buFont typeface="Wingdings" pitchFamily="2" charset="2"/>
              <a:buNone/>
              <a:defRPr/>
            </a:pPr>
            <a:r>
              <a:rPr lang="de-CH" dirty="0">
                <a:solidFill>
                  <a:srgbClr val="0070B8"/>
                </a:solidFill>
              </a:rPr>
              <a:t>Zuweisungsentscheid</a:t>
            </a:r>
          </a:p>
          <a:p>
            <a:pPr marL="457200" indent="-457200" eaLnBrk="1" hangingPunct="1">
              <a:lnSpc>
                <a:spcPts val="2900"/>
              </a:lnSpc>
              <a:spcBef>
                <a:spcPts val="600"/>
              </a:spcBef>
              <a:buFont typeface="Wingdings" pitchFamily="2" charset="2"/>
              <a:buChar char="§"/>
              <a:defRPr/>
            </a:pPr>
            <a:r>
              <a:rPr lang="de-CH" dirty="0"/>
              <a:t>Die Zuweisung richtet sich nach den Leistungen und der mutmasslichen Entwicklung</a:t>
            </a:r>
          </a:p>
          <a:p>
            <a:pPr marL="457200" indent="-457200" eaLnBrk="1" hangingPunct="1">
              <a:lnSpc>
                <a:spcPts val="2900"/>
              </a:lnSpc>
              <a:spcBef>
                <a:spcPts val="600"/>
              </a:spcBef>
              <a:buFont typeface="Wingdings" pitchFamily="2" charset="2"/>
              <a:buChar char="§"/>
              <a:defRPr/>
            </a:pPr>
            <a:r>
              <a:rPr lang="de-CH" dirty="0"/>
              <a:t>Kriterien zur Gesamtbeurteilung der Schülerin, des Schülers:</a:t>
            </a:r>
          </a:p>
          <a:p>
            <a:pPr marL="904875" lvl="1" indent="-514350" eaLnBrk="1" hangingPunct="1">
              <a:lnSpc>
                <a:spcPts val="2200"/>
              </a:lnSpc>
              <a:spcBef>
                <a:spcPts val="600"/>
              </a:spcBef>
              <a:buFont typeface="+mj-lt"/>
              <a:buAutoNum type="alphaLcParenR"/>
              <a:defRPr/>
            </a:pPr>
            <a:r>
              <a:rPr lang="de-CH" dirty="0"/>
              <a:t>Besuch des Niveaus A in den Niveaufächern</a:t>
            </a:r>
          </a:p>
          <a:p>
            <a:pPr marL="904875" lvl="1" indent="-514350" eaLnBrk="1" hangingPunct="1">
              <a:lnSpc>
                <a:spcPct val="100000"/>
              </a:lnSpc>
              <a:spcBef>
                <a:spcPts val="600"/>
              </a:spcBef>
              <a:spcAft>
                <a:spcPts val="600"/>
              </a:spcAft>
              <a:buFont typeface="+mj-lt"/>
              <a:buAutoNum type="alphaLcParenR"/>
              <a:defRPr/>
            </a:pPr>
            <a:r>
              <a:rPr lang="de-CH" dirty="0"/>
              <a:t>Leistungen in Erfahrungsnotenfächer; Entwicklungsverlauf</a:t>
            </a:r>
          </a:p>
          <a:p>
            <a:pPr marL="904875" lvl="1" indent="-514350" eaLnBrk="1" hangingPunct="1">
              <a:lnSpc>
                <a:spcPts val="2200"/>
              </a:lnSpc>
              <a:spcBef>
                <a:spcPts val="600"/>
              </a:spcBef>
              <a:spcAft>
                <a:spcPts val="600"/>
              </a:spcAft>
              <a:buFont typeface="+mj-lt"/>
              <a:buAutoNum type="alphaLcParenR"/>
              <a:defRPr/>
            </a:pPr>
            <a:r>
              <a:rPr lang="de-CH" dirty="0"/>
              <a:t>Personale und soziale Kompetenzen </a:t>
            </a:r>
          </a:p>
          <a:p>
            <a:pPr marL="904875" lvl="1" indent="-514350" eaLnBrk="1" hangingPunct="1">
              <a:lnSpc>
                <a:spcPts val="2200"/>
              </a:lnSpc>
              <a:spcBef>
                <a:spcPts val="600"/>
              </a:spcBef>
              <a:spcAft>
                <a:spcPts val="600"/>
              </a:spcAft>
              <a:buFont typeface="+mj-lt"/>
              <a:buAutoNum type="alphaLcParenR"/>
              <a:defRPr/>
            </a:pPr>
            <a:r>
              <a:rPr lang="de-CH" dirty="0"/>
              <a:t>Neigungen und Interessen </a:t>
            </a:r>
            <a:br>
              <a:rPr lang="de-CH" dirty="0"/>
            </a:br>
            <a:br>
              <a:rPr lang="de-CH" dirty="0"/>
            </a:br>
            <a:endParaRPr lang="de-CH" dirty="0"/>
          </a:p>
        </p:txBody>
      </p:sp>
      <p:sp>
        <p:nvSpPr>
          <p:cNvPr id="5" name="Textfeld 4"/>
          <p:cNvSpPr txBox="1">
            <a:spLocks noChangeArrowheads="1"/>
          </p:cNvSpPr>
          <p:nvPr/>
        </p:nvSpPr>
        <p:spPr bwMode="auto">
          <a:xfrm>
            <a:off x="5826125" y="2254250"/>
            <a:ext cx="2016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Leistungen</a:t>
            </a:r>
          </a:p>
        </p:txBody>
      </p:sp>
      <p:sp>
        <p:nvSpPr>
          <p:cNvPr id="6" name="Textfeld 5"/>
          <p:cNvSpPr txBox="1">
            <a:spLocks noChangeArrowheads="1"/>
          </p:cNvSpPr>
          <p:nvPr/>
        </p:nvSpPr>
        <p:spPr bwMode="auto">
          <a:xfrm>
            <a:off x="1409700" y="2624138"/>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mutmasslichen Entwicklung</a:t>
            </a:r>
          </a:p>
        </p:txBody>
      </p:sp>
      <p:sp>
        <p:nvSpPr>
          <p:cNvPr id="7" name="Textfeld 6"/>
          <p:cNvSpPr txBox="1">
            <a:spLocks noChangeArrowheads="1"/>
          </p:cNvSpPr>
          <p:nvPr/>
        </p:nvSpPr>
        <p:spPr bwMode="auto">
          <a:xfrm>
            <a:off x="2941638" y="3063875"/>
            <a:ext cx="30972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Gesamtbeurteilung</a:t>
            </a:r>
          </a:p>
        </p:txBody>
      </p:sp>
      <p:sp>
        <p:nvSpPr>
          <p:cNvPr id="8" name="Textfeld 7"/>
          <p:cNvSpPr txBox="1">
            <a:spLocks noChangeArrowheads="1"/>
          </p:cNvSpPr>
          <p:nvPr/>
        </p:nvSpPr>
        <p:spPr bwMode="auto">
          <a:xfrm>
            <a:off x="3351213" y="3422650"/>
            <a:ext cx="14398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Niveaus A</a:t>
            </a:r>
          </a:p>
        </p:txBody>
      </p:sp>
      <p:sp>
        <p:nvSpPr>
          <p:cNvPr id="9" name="Textfeld 8"/>
          <p:cNvSpPr txBox="1">
            <a:spLocks noChangeArrowheads="1"/>
          </p:cNvSpPr>
          <p:nvPr/>
        </p:nvSpPr>
        <p:spPr bwMode="auto">
          <a:xfrm>
            <a:off x="4652963" y="3422650"/>
            <a:ext cx="30972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in den Niveaufächern</a:t>
            </a:r>
          </a:p>
        </p:txBody>
      </p:sp>
      <p:sp>
        <p:nvSpPr>
          <p:cNvPr id="10" name="Textfeld 9"/>
          <p:cNvSpPr txBox="1">
            <a:spLocks noChangeArrowheads="1"/>
          </p:cNvSpPr>
          <p:nvPr/>
        </p:nvSpPr>
        <p:spPr bwMode="auto">
          <a:xfrm>
            <a:off x="1855788" y="3895725"/>
            <a:ext cx="16843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Leistungen             </a:t>
            </a:r>
          </a:p>
        </p:txBody>
      </p:sp>
      <p:sp>
        <p:nvSpPr>
          <p:cNvPr id="12" name="Textfeld 11"/>
          <p:cNvSpPr txBox="1">
            <a:spLocks noChangeArrowheads="1"/>
          </p:cNvSpPr>
          <p:nvPr/>
        </p:nvSpPr>
        <p:spPr bwMode="auto">
          <a:xfrm>
            <a:off x="1853996" y="4333178"/>
            <a:ext cx="62452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Personale und soziale Kompetenzen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042988" y="1125538"/>
            <a:ext cx="7777162" cy="647700"/>
          </a:xfrm>
        </p:spPr>
        <p:txBody>
          <a:bodyPr/>
          <a:lstStyle/>
          <a:p>
            <a:pPr eaLnBrk="1" hangingPunct="1"/>
            <a:r>
              <a:rPr lang="de-DE" altLang="de-DE" dirty="0"/>
              <a:t>8. Übertrittsverfahren II</a:t>
            </a:r>
            <a:endParaRPr lang="de-CH" altLang="de-DE" dirty="0"/>
          </a:p>
        </p:txBody>
      </p:sp>
      <p:sp>
        <p:nvSpPr>
          <p:cNvPr id="13315" name="Rectangle 3"/>
          <p:cNvSpPr>
            <a:spLocks noGrp="1" noChangeArrowheads="1"/>
          </p:cNvSpPr>
          <p:nvPr>
            <p:ph type="body" idx="1"/>
          </p:nvPr>
        </p:nvSpPr>
        <p:spPr>
          <a:xfrm>
            <a:off x="1042988" y="1844675"/>
            <a:ext cx="8101012" cy="4824413"/>
          </a:xfrm>
        </p:spPr>
        <p:txBody>
          <a:bodyPr/>
          <a:lstStyle/>
          <a:p>
            <a:pPr marL="0" indent="0" eaLnBrk="1" hangingPunct="1">
              <a:lnSpc>
                <a:spcPts val="2900"/>
              </a:lnSpc>
              <a:spcBef>
                <a:spcPts val="600"/>
              </a:spcBef>
              <a:defRPr/>
            </a:pPr>
            <a:r>
              <a:rPr lang="de-CH" dirty="0">
                <a:solidFill>
                  <a:srgbClr val="0070B8"/>
                </a:solidFill>
              </a:rPr>
              <a:t>Zuweisungsentscheid</a:t>
            </a:r>
          </a:p>
          <a:p>
            <a:pPr marL="0" indent="0" eaLnBrk="1" hangingPunct="1">
              <a:lnSpc>
                <a:spcPts val="2900"/>
              </a:lnSpc>
              <a:spcBef>
                <a:spcPts val="600"/>
              </a:spcBef>
              <a:defRPr/>
            </a:pPr>
            <a:r>
              <a:rPr lang="de-CH" dirty="0"/>
              <a:t>Orientierungswert für Zuweisung</a:t>
            </a:r>
          </a:p>
          <a:p>
            <a:pPr marL="838200" lvl="2" indent="-457200" eaLnBrk="1" hangingPunct="1">
              <a:lnSpc>
                <a:spcPts val="2900"/>
              </a:lnSpc>
              <a:spcBef>
                <a:spcPts val="600"/>
              </a:spcBef>
              <a:defRPr/>
            </a:pPr>
            <a:r>
              <a:rPr lang="de-CH" dirty="0"/>
              <a:t> in Kurzzeitgymnasium				5.2</a:t>
            </a:r>
          </a:p>
          <a:p>
            <a:pPr marL="469900" lvl="1" indent="-457200" eaLnBrk="1" hangingPunct="1">
              <a:lnSpc>
                <a:spcPts val="2900"/>
              </a:lnSpc>
              <a:spcBef>
                <a:spcPts val="0"/>
              </a:spcBef>
              <a:defRPr/>
            </a:pPr>
            <a:endParaRPr lang="de-CH" sz="1400" dirty="0"/>
          </a:p>
          <a:p>
            <a:pPr marL="838200" lvl="2" indent="-457200" eaLnBrk="1" hangingPunct="1">
              <a:lnSpc>
                <a:spcPts val="2900"/>
              </a:lnSpc>
              <a:spcBef>
                <a:spcPts val="0"/>
              </a:spcBef>
              <a:defRPr/>
            </a:pPr>
            <a:r>
              <a:rPr lang="de-CH" dirty="0"/>
              <a:t> in Fachmittelschule</a:t>
            </a:r>
          </a:p>
          <a:p>
            <a:pPr marL="0" indent="0" eaLnBrk="1" hangingPunct="1">
              <a:lnSpc>
                <a:spcPts val="2900"/>
              </a:lnSpc>
              <a:spcBef>
                <a:spcPts val="600"/>
              </a:spcBef>
              <a:defRPr/>
            </a:pPr>
            <a:r>
              <a:rPr lang="de-CH" dirty="0"/>
              <a:t>	in Wirtschaftsmittelschule			5.0</a:t>
            </a:r>
          </a:p>
          <a:p>
            <a:pPr marL="0" indent="0" eaLnBrk="1" hangingPunct="1">
              <a:lnSpc>
                <a:spcPts val="2900"/>
              </a:lnSpc>
              <a:spcBef>
                <a:spcPts val="600"/>
              </a:spcBef>
              <a:defRPr/>
            </a:pPr>
            <a:r>
              <a:rPr lang="de-CH" dirty="0"/>
              <a:t>	in lehrbegleitende Berufsmaturitätsschule</a:t>
            </a:r>
          </a:p>
          <a:p>
            <a:pPr marL="1587" lvl="1" indent="0" eaLnBrk="1" hangingPunct="1">
              <a:buFont typeface="Wingdings" pitchFamily="2" charset="2"/>
              <a:buNone/>
              <a:defRPr/>
            </a:pPr>
            <a:br>
              <a:rPr lang="de-CH" dirty="0"/>
            </a:br>
            <a:br>
              <a:rPr lang="de-CH" dirty="0"/>
            </a:br>
            <a:endParaRPr lang="de-CH" dirty="0"/>
          </a:p>
        </p:txBody>
      </p:sp>
      <p:pic>
        <p:nvPicPr>
          <p:cNvPr id="45060" name="Picture 5" descr="fragebogen"/>
          <p:cNvPicPr>
            <a:picLocks noChangeAspect="1" noChangeArrowheads="1"/>
          </p:cNvPicPr>
          <p:nvPr/>
        </p:nvPicPr>
        <p:blipFill>
          <a:blip r:embed="rId3">
            <a:extLst>
              <a:ext uri="{28A0092B-C50C-407E-A947-70E740481C1C}">
                <a14:useLocalDpi xmlns:a14="http://schemas.microsoft.com/office/drawing/2010/main" val="0"/>
              </a:ext>
            </a:extLst>
          </a:blip>
          <a:srcRect t="6258" b="63998"/>
          <a:stretch>
            <a:fillRect/>
          </a:stretch>
        </p:blipFill>
        <p:spPr bwMode="auto">
          <a:xfrm>
            <a:off x="0" y="5084763"/>
            <a:ext cx="9144000" cy="181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a:xfrm>
            <a:off x="1049337" y="1123950"/>
            <a:ext cx="8066087" cy="576263"/>
          </a:xfrm>
        </p:spPr>
        <p:txBody>
          <a:bodyPr/>
          <a:lstStyle/>
          <a:p>
            <a:pPr eaLnBrk="1" hangingPunct="1"/>
            <a:r>
              <a:rPr lang="de-CH" altLang="de-DE" sz="3200" dirty="0"/>
              <a:t>8. Übertritt Sekundarschule - </a:t>
            </a:r>
            <a:r>
              <a:rPr lang="de-CH" altLang="de-DE" sz="3200" dirty="0" err="1"/>
              <a:t>kant</a:t>
            </a:r>
            <a:r>
              <a:rPr lang="de-CH" altLang="de-DE" sz="3200" dirty="0"/>
              <a:t>. Mittelschulen, BM</a:t>
            </a:r>
            <a:br>
              <a:rPr lang="de-CH" altLang="de-DE" dirty="0"/>
            </a:br>
            <a:br>
              <a:rPr lang="de-CH" altLang="de-DE" dirty="0"/>
            </a:br>
            <a:endParaRPr lang="de-CH" altLang="de-DE" sz="2000" dirty="0"/>
          </a:p>
        </p:txBody>
      </p:sp>
      <p:sp>
        <p:nvSpPr>
          <p:cNvPr id="17412" name="Rectangle 9"/>
          <p:cNvSpPr txBox="1">
            <a:spLocks noChangeArrowheads="1"/>
          </p:cNvSpPr>
          <p:nvPr/>
        </p:nvSpPr>
        <p:spPr bwMode="auto">
          <a:xfrm>
            <a:off x="1033463" y="2106613"/>
            <a:ext cx="4357687" cy="469900"/>
          </a:xfrm>
          <a:prstGeom prst="rect">
            <a:avLst/>
          </a:prstGeom>
          <a:solidFill>
            <a:srgbClr val="0070B8">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a:t>Zuweisungsgespräch bis 15. März</a:t>
            </a:r>
          </a:p>
        </p:txBody>
      </p:sp>
      <p:sp>
        <p:nvSpPr>
          <p:cNvPr id="5" name="Rectangle 9"/>
          <p:cNvSpPr txBox="1">
            <a:spLocks noChangeArrowheads="1"/>
          </p:cNvSpPr>
          <p:nvPr/>
        </p:nvSpPr>
        <p:spPr bwMode="auto">
          <a:xfrm>
            <a:off x="1033463" y="2652713"/>
            <a:ext cx="1306512" cy="2063750"/>
          </a:xfrm>
          <a:prstGeom prst="rect">
            <a:avLst/>
          </a:prstGeom>
          <a:solidFill>
            <a:srgbClr val="0070B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b="1">
                <a:solidFill>
                  <a:srgbClr val="FFFFFF"/>
                </a:solidFill>
              </a:rPr>
              <a:t>Zuweisungs-entscheid</a:t>
            </a:r>
          </a:p>
          <a:p>
            <a:pPr eaLnBrk="1" hangingPunct="1">
              <a:spcBef>
                <a:spcPct val="0"/>
              </a:spcBef>
            </a:pPr>
            <a:endParaRPr lang="de-CH" altLang="de-DE" sz="2000">
              <a:solidFill>
                <a:srgbClr val="FFFFFF"/>
              </a:solidFill>
            </a:endParaRPr>
          </a:p>
        </p:txBody>
      </p:sp>
      <p:sp>
        <p:nvSpPr>
          <p:cNvPr id="46085" name="Textfeld 1"/>
          <p:cNvSpPr txBox="1">
            <a:spLocks noChangeArrowheads="1"/>
          </p:cNvSpPr>
          <p:nvPr/>
        </p:nvSpPr>
        <p:spPr bwMode="auto">
          <a:xfrm>
            <a:off x="950913" y="1676400"/>
            <a:ext cx="41513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dirty="0">
                <a:solidFill>
                  <a:srgbClr val="C3375A"/>
                </a:solidFill>
              </a:rPr>
              <a:t>Übertritt in KSM / WMS / FMS</a:t>
            </a:r>
          </a:p>
        </p:txBody>
      </p:sp>
      <p:sp>
        <p:nvSpPr>
          <p:cNvPr id="46086" name="Textfeld 7"/>
          <p:cNvSpPr txBox="1">
            <a:spLocks noChangeArrowheads="1"/>
          </p:cNvSpPr>
          <p:nvPr/>
        </p:nvSpPr>
        <p:spPr bwMode="auto">
          <a:xfrm>
            <a:off x="5434013" y="1692275"/>
            <a:ext cx="33718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a:solidFill>
                  <a:srgbClr val="C3375A"/>
                </a:solidFill>
              </a:rPr>
              <a:t>Übertritt in BM</a:t>
            </a:r>
          </a:p>
        </p:txBody>
      </p:sp>
      <p:sp>
        <p:nvSpPr>
          <p:cNvPr id="9" name="Rectangle 9"/>
          <p:cNvSpPr txBox="1">
            <a:spLocks noChangeArrowheads="1"/>
          </p:cNvSpPr>
          <p:nvPr/>
        </p:nvSpPr>
        <p:spPr bwMode="auto">
          <a:xfrm>
            <a:off x="5535613" y="2108200"/>
            <a:ext cx="3284537" cy="468313"/>
          </a:xfrm>
          <a:prstGeom prst="rect">
            <a:avLst/>
          </a:prstGeom>
          <a:solidFill>
            <a:srgbClr val="AACD4B">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a:t>Zuweisungsgespräch bis 25. März</a:t>
            </a:r>
          </a:p>
        </p:txBody>
      </p:sp>
      <p:sp>
        <p:nvSpPr>
          <p:cNvPr id="10" name="Rectangle 9"/>
          <p:cNvSpPr txBox="1">
            <a:spLocks noChangeArrowheads="1"/>
          </p:cNvSpPr>
          <p:nvPr/>
        </p:nvSpPr>
        <p:spPr bwMode="auto">
          <a:xfrm>
            <a:off x="2555875" y="2652713"/>
            <a:ext cx="2835275" cy="2063750"/>
          </a:xfrm>
          <a:prstGeom prst="rect">
            <a:avLst/>
          </a:prstGeom>
          <a:solidFill>
            <a:srgbClr val="0070B8"/>
          </a:solidFill>
          <a:ln>
            <a:noFill/>
          </a:ln>
        </p:spPr>
        <p:txBody>
          <a:bodyPr lIns="0" tIns="0" rIns="0" bIns="0"/>
          <a:lstStyle>
            <a:lvl1pPr marL="342900" indent="-342900"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marL="0" indent="0" eaLnBrk="1" hangingPunct="1">
              <a:lnSpc>
                <a:spcPts val="3200"/>
              </a:lnSpc>
              <a:spcBef>
                <a:spcPts val="0"/>
              </a:spcBef>
              <a:defRPr/>
            </a:pPr>
            <a:r>
              <a:rPr lang="de-CH" sz="2000" b="1" dirty="0">
                <a:solidFill>
                  <a:srgbClr val="FFFFFF"/>
                </a:solidFill>
              </a:rPr>
              <a:t>Abklärungstest</a:t>
            </a:r>
          </a:p>
          <a:p>
            <a:pPr marL="0" indent="0" eaLnBrk="1" hangingPunct="1">
              <a:lnSpc>
                <a:spcPts val="3200"/>
              </a:lnSpc>
              <a:spcBef>
                <a:spcPts val="0"/>
              </a:spcBef>
              <a:defRPr/>
            </a:pPr>
            <a:r>
              <a:rPr lang="de-CH" sz="2000" dirty="0">
                <a:solidFill>
                  <a:srgbClr val="FFFFFF"/>
                </a:solidFill>
              </a:rPr>
              <a:t>Niveau A</a:t>
            </a:r>
          </a:p>
          <a:p>
            <a:pPr marL="0" indent="0" eaLnBrk="1" hangingPunct="1">
              <a:lnSpc>
                <a:spcPts val="3200"/>
              </a:lnSpc>
              <a:spcBef>
                <a:spcPts val="0"/>
              </a:spcBef>
              <a:defRPr/>
            </a:pPr>
            <a:r>
              <a:rPr lang="de-CH" sz="2000" dirty="0">
                <a:solidFill>
                  <a:srgbClr val="FFFFFF"/>
                </a:solidFill>
              </a:rPr>
              <a:t>Erfahrungsnote </a:t>
            </a:r>
          </a:p>
          <a:p>
            <a:pPr eaLnBrk="1" hangingPunct="1">
              <a:lnSpc>
                <a:spcPts val="3200"/>
              </a:lnSpc>
              <a:spcBef>
                <a:spcPts val="0"/>
              </a:spcBef>
              <a:buFont typeface="Symbol" pitchFamily="18" charset="2"/>
              <a:buChar char="-"/>
              <a:defRPr/>
            </a:pPr>
            <a:r>
              <a:rPr lang="de-CH" sz="2000" dirty="0">
                <a:solidFill>
                  <a:srgbClr val="FFFFFF"/>
                </a:solidFill>
              </a:rPr>
              <a:t>KSM 4.8</a:t>
            </a:r>
          </a:p>
          <a:p>
            <a:pPr eaLnBrk="1" hangingPunct="1">
              <a:lnSpc>
                <a:spcPts val="3200"/>
              </a:lnSpc>
              <a:spcBef>
                <a:spcPts val="0"/>
              </a:spcBef>
              <a:buFont typeface="Symbol" pitchFamily="18" charset="2"/>
              <a:buChar char="-"/>
              <a:defRPr/>
            </a:pPr>
            <a:r>
              <a:rPr lang="de-CH" sz="2000" dirty="0">
                <a:solidFill>
                  <a:srgbClr val="FFFFFF"/>
                </a:solidFill>
              </a:rPr>
              <a:t>FMS, WMS 4.5</a:t>
            </a:r>
          </a:p>
          <a:p>
            <a:pPr marL="0" indent="0" eaLnBrk="1" hangingPunct="1">
              <a:lnSpc>
                <a:spcPts val="2600"/>
              </a:lnSpc>
              <a:spcBef>
                <a:spcPts val="0"/>
              </a:spcBef>
              <a:defRPr/>
            </a:pPr>
            <a:endParaRPr lang="de-CH" sz="2000" dirty="0">
              <a:solidFill>
                <a:srgbClr val="FFFFFF"/>
              </a:solidFill>
            </a:endParaRPr>
          </a:p>
        </p:txBody>
      </p:sp>
      <p:sp>
        <p:nvSpPr>
          <p:cNvPr id="11" name="Rectangle 9"/>
          <p:cNvSpPr txBox="1">
            <a:spLocks noChangeArrowheads="1"/>
          </p:cNvSpPr>
          <p:nvPr/>
        </p:nvSpPr>
        <p:spPr bwMode="auto">
          <a:xfrm>
            <a:off x="1033463" y="5037138"/>
            <a:ext cx="4357687" cy="468312"/>
          </a:xfrm>
          <a:prstGeom prst="rect">
            <a:avLst/>
          </a:prstGeom>
          <a:solidFill>
            <a:srgbClr val="0070B8">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a:t>Kurzzeitgymnasium</a:t>
            </a:r>
          </a:p>
        </p:txBody>
      </p:sp>
      <p:sp>
        <p:nvSpPr>
          <p:cNvPr id="46090" name="Textfeld 12"/>
          <p:cNvSpPr txBox="1">
            <a:spLocks noChangeArrowheads="1"/>
          </p:cNvSpPr>
          <p:nvPr/>
        </p:nvSpPr>
        <p:spPr bwMode="auto">
          <a:xfrm>
            <a:off x="955675" y="4708525"/>
            <a:ext cx="37290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2000">
                <a:solidFill>
                  <a:srgbClr val="C3375A"/>
                </a:solidFill>
              </a:rPr>
              <a:t>2. Sekundarklasse</a:t>
            </a:r>
          </a:p>
        </p:txBody>
      </p:sp>
      <p:sp>
        <p:nvSpPr>
          <p:cNvPr id="46091" name="Textfeld 13"/>
          <p:cNvSpPr txBox="1">
            <a:spLocks noChangeArrowheads="1"/>
          </p:cNvSpPr>
          <p:nvPr/>
        </p:nvSpPr>
        <p:spPr bwMode="auto">
          <a:xfrm>
            <a:off x="954088" y="5462588"/>
            <a:ext cx="37290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2000">
                <a:solidFill>
                  <a:srgbClr val="C3375A"/>
                </a:solidFill>
              </a:rPr>
              <a:t>3. Sekundarklasse</a:t>
            </a:r>
          </a:p>
        </p:txBody>
      </p:sp>
      <p:sp>
        <p:nvSpPr>
          <p:cNvPr id="15" name="Rectangle 9"/>
          <p:cNvSpPr txBox="1">
            <a:spLocks noChangeArrowheads="1"/>
          </p:cNvSpPr>
          <p:nvPr/>
        </p:nvSpPr>
        <p:spPr bwMode="auto">
          <a:xfrm>
            <a:off x="5535613" y="2652713"/>
            <a:ext cx="1274762" cy="2063750"/>
          </a:xfrm>
          <a:prstGeom prst="rect">
            <a:avLst/>
          </a:prstGeom>
          <a:solidFill>
            <a:srgbClr val="AACD4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b="1"/>
              <a:t>Zuweisungs-entscheid</a:t>
            </a:r>
          </a:p>
        </p:txBody>
      </p:sp>
      <p:sp>
        <p:nvSpPr>
          <p:cNvPr id="19" name="Rectangle 9"/>
          <p:cNvSpPr txBox="1">
            <a:spLocks noChangeArrowheads="1"/>
          </p:cNvSpPr>
          <p:nvPr/>
        </p:nvSpPr>
        <p:spPr bwMode="auto">
          <a:xfrm>
            <a:off x="6948488" y="2652713"/>
            <a:ext cx="1871662" cy="2063750"/>
          </a:xfrm>
          <a:prstGeom prst="rect">
            <a:avLst/>
          </a:prstGeom>
          <a:solidFill>
            <a:srgbClr val="AACD4B"/>
          </a:solidFill>
          <a:ln>
            <a:noFill/>
          </a:ln>
        </p:spPr>
        <p:txBody>
          <a:bodyPr lIns="0" tIns="0" rIns="0" bIns="0"/>
          <a:lstStyle>
            <a:lvl1pPr marL="342900" indent="-342900"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marL="0" indent="0" eaLnBrk="1" hangingPunct="1">
              <a:lnSpc>
                <a:spcPts val="3200"/>
              </a:lnSpc>
              <a:spcBef>
                <a:spcPts val="0"/>
              </a:spcBef>
              <a:defRPr/>
            </a:pPr>
            <a:r>
              <a:rPr lang="de-CH" sz="2000" b="1" dirty="0"/>
              <a:t>Aufnahmeprüfung</a:t>
            </a:r>
          </a:p>
          <a:p>
            <a:pPr eaLnBrk="1" hangingPunct="1">
              <a:lnSpc>
                <a:spcPts val="3200"/>
              </a:lnSpc>
              <a:spcBef>
                <a:spcPts val="0"/>
              </a:spcBef>
              <a:buFont typeface="Symbol" pitchFamily="18" charset="2"/>
              <a:buChar char="-"/>
              <a:defRPr/>
            </a:pPr>
            <a:r>
              <a:rPr lang="de-CH" sz="2000" dirty="0"/>
              <a:t>Keine Beschränkung der Zulassung</a:t>
            </a:r>
          </a:p>
        </p:txBody>
      </p:sp>
      <p:sp>
        <p:nvSpPr>
          <p:cNvPr id="20" name="Rectangle 9"/>
          <p:cNvSpPr txBox="1">
            <a:spLocks noChangeArrowheads="1"/>
          </p:cNvSpPr>
          <p:nvPr/>
        </p:nvSpPr>
        <p:spPr bwMode="auto">
          <a:xfrm>
            <a:off x="5465763" y="5795963"/>
            <a:ext cx="3340100" cy="801687"/>
          </a:xfrm>
          <a:prstGeom prst="rect">
            <a:avLst/>
          </a:prstGeom>
          <a:solidFill>
            <a:srgbClr val="AACD4B">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a:t>Lehrbegleitende Berufsmaturitätsschule (BM)</a:t>
            </a:r>
          </a:p>
        </p:txBody>
      </p:sp>
      <p:sp>
        <p:nvSpPr>
          <p:cNvPr id="46095" name="Textfeld 20"/>
          <p:cNvSpPr txBox="1">
            <a:spLocks noChangeArrowheads="1"/>
          </p:cNvSpPr>
          <p:nvPr/>
        </p:nvSpPr>
        <p:spPr bwMode="auto">
          <a:xfrm>
            <a:off x="5384800" y="5462588"/>
            <a:ext cx="3730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2000">
                <a:solidFill>
                  <a:srgbClr val="C3375A"/>
                </a:solidFill>
              </a:rPr>
              <a:t>3. Sekundarklasse</a:t>
            </a:r>
          </a:p>
        </p:txBody>
      </p:sp>
      <p:sp>
        <p:nvSpPr>
          <p:cNvPr id="2" name="Textfeld 1"/>
          <p:cNvSpPr txBox="1"/>
          <p:nvPr/>
        </p:nvSpPr>
        <p:spPr>
          <a:xfrm>
            <a:off x="4869985" y="2372598"/>
            <a:ext cx="461665" cy="2265744"/>
          </a:xfrm>
          <a:prstGeom prst="rect">
            <a:avLst/>
          </a:prstGeom>
          <a:noFill/>
        </p:spPr>
        <p:txBody>
          <a:bodyPr vert="vert270">
            <a:spAutoFit/>
          </a:bodyPr>
          <a:lstStyle/>
          <a:p>
            <a:pPr>
              <a:defRPr/>
            </a:pPr>
            <a:r>
              <a:rPr lang="de-CH" sz="1800" spc="-10" dirty="0">
                <a:solidFill>
                  <a:srgbClr val="FFFFFF"/>
                </a:solidFill>
              </a:rPr>
              <a:t>Übertrittskommission I</a:t>
            </a:r>
            <a:r>
              <a:rPr lang="de-CH" sz="1800" dirty="0">
                <a:solidFill>
                  <a:srgbClr val="FFFFFF"/>
                </a:solidFill>
              </a:rPr>
              <a:t>I</a:t>
            </a:r>
          </a:p>
        </p:txBody>
      </p:sp>
      <p:sp>
        <p:nvSpPr>
          <p:cNvPr id="12" name="Rectangle 9"/>
          <p:cNvSpPr txBox="1">
            <a:spLocks noChangeArrowheads="1"/>
          </p:cNvSpPr>
          <p:nvPr/>
        </p:nvSpPr>
        <p:spPr bwMode="auto">
          <a:xfrm>
            <a:off x="1033463" y="5795963"/>
            <a:ext cx="4357687" cy="801687"/>
          </a:xfrm>
          <a:prstGeom prst="rect">
            <a:avLst/>
          </a:prstGeom>
          <a:solidFill>
            <a:srgbClr val="0070B8">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spcBef>
                <a:spcPct val="0"/>
              </a:spcBef>
            </a:pPr>
            <a:r>
              <a:rPr lang="de-CH" altLang="de-DE" sz="2000"/>
              <a:t>Kurzzeitgymnasium, Fachmittelschule, Wirtschaftsmittelschule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033463" y="1125538"/>
            <a:ext cx="7777162" cy="647700"/>
          </a:xfrm>
        </p:spPr>
        <p:txBody>
          <a:bodyPr/>
          <a:lstStyle/>
          <a:p>
            <a:pPr eaLnBrk="1" hangingPunct="1"/>
            <a:r>
              <a:rPr lang="de-DE" altLang="de-DE" dirty="0"/>
              <a:t>Weitere Informationen zu den Übertritten </a:t>
            </a:r>
            <a:endParaRPr lang="de-CH" altLang="de-DE" dirty="0"/>
          </a:p>
        </p:txBody>
      </p:sp>
      <p:sp>
        <p:nvSpPr>
          <p:cNvPr id="6" name="Text Box 8"/>
          <p:cNvSpPr txBox="1">
            <a:spLocks noChangeArrowheads="1"/>
          </p:cNvSpPr>
          <p:nvPr/>
        </p:nvSpPr>
        <p:spPr bwMode="auto">
          <a:xfrm>
            <a:off x="608932" y="4581128"/>
            <a:ext cx="8355682" cy="1872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eaLnBrk="1" hangingPunct="1">
              <a:spcBef>
                <a:spcPts val="300"/>
              </a:spcBef>
              <a:defRPr/>
            </a:pPr>
            <a:r>
              <a:rPr lang="de-CH" altLang="de-DE" dirty="0"/>
              <a:t>Es stehen zwei Informationsschriften zum Übertrittsverfahren I und II zur Verfügung wie auch ein Flyer. </a:t>
            </a:r>
          </a:p>
          <a:p>
            <a:pPr eaLnBrk="1" hangingPunct="1">
              <a:spcBef>
                <a:spcPts val="300"/>
              </a:spcBef>
              <a:defRPr/>
            </a:pPr>
            <a:endParaRPr lang="de-CH" altLang="de-DE" dirty="0"/>
          </a:p>
          <a:p>
            <a:pPr eaLnBrk="1" hangingPunct="1">
              <a:spcBef>
                <a:spcPts val="300"/>
              </a:spcBef>
              <a:tabLst>
                <a:tab pos="355600" algn="l"/>
              </a:tabLst>
              <a:defRPr/>
            </a:pPr>
            <a:r>
              <a:rPr lang="de-CH" altLang="de-DE" dirty="0"/>
              <a:t>→ bei Fragen wenden Sie sich an die Klassenlehrperson </a:t>
            </a:r>
          </a:p>
          <a:p>
            <a:pPr eaLnBrk="1" hangingPunct="1">
              <a:spcBef>
                <a:spcPts val="300"/>
              </a:spcBef>
              <a:tabLst>
                <a:tab pos="355600" algn="l"/>
              </a:tabLst>
              <a:defRPr/>
            </a:pPr>
            <a:r>
              <a:rPr lang="de-CH" altLang="de-DE" sz="2000" dirty="0"/>
              <a:t>	</a:t>
            </a:r>
          </a:p>
        </p:txBody>
      </p:sp>
      <p:pic>
        <p:nvPicPr>
          <p:cNvPr id="5" name="Grafik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1932012"/>
            <a:ext cx="1731962" cy="244792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 name="Grafik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932012"/>
            <a:ext cx="1731963" cy="244792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00425" y="1932012"/>
            <a:ext cx="1741988" cy="2447925"/>
          </a:xfrm>
          <a:prstGeom prst="rect">
            <a:avLst/>
          </a:prstGeom>
          <a:ln>
            <a:solidFill>
              <a:schemeClr val="tx1"/>
            </a:solid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descr="http://magazin.woxikon.de/wp-content/uploads/2012/08/Symbolbild-Fragen-im-Internet.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4263" y="260350"/>
            <a:ext cx="6637337" cy="640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Rectangle 2"/>
          <p:cNvSpPr>
            <a:spLocks noGrp="1" noChangeArrowheads="1"/>
          </p:cNvSpPr>
          <p:nvPr>
            <p:ph type="title"/>
          </p:nvPr>
        </p:nvSpPr>
        <p:spPr>
          <a:xfrm>
            <a:off x="1042988" y="1131888"/>
            <a:ext cx="7777162" cy="647700"/>
          </a:xfrm>
        </p:spPr>
        <p:txBody>
          <a:bodyPr/>
          <a:lstStyle/>
          <a:p>
            <a:pPr eaLnBrk="1" hangingPunct="1"/>
            <a:r>
              <a:rPr lang="de-DE" altLang="de-DE"/>
              <a:t>Fragen</a:t>
            </a:r>
            <a:endParaRPr lang="de-CH" altLang="de-DE"/>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el 1"/>
          <p:cNvSpPr>
            <a:spLocks noGrp="1"/>
          </p:cNvSpPr>
          <p:nvPr>
            <p:ph type="title"/>
          </p:nvPr>
        </p:nvSpPr>
        <p:spPr>
          <a:xfrm>
            <a:off x="1042988" y="1123950"/>
            <a:ext cx="7777162" cy="647700"/>
          </a:xfrm>
        </p:spPr>
        <p:txBody>
          <a:bodyPr/>
          <a:lstStyle/>
          <a:p>
            <a:r>
              <a:rPr lang="de-CH" altLang="de-DE">
                <a:solidFill>
                  <a:srgbClr val="000000"/>
                </a:solidFill>
              </a:rPr>
              <a:t>Vielen Dank für Ihre Aufmerksamkeit</a:t>
            </a:r>
          </a:p>
        </p:txBody>
      </p:sp>
      <p:pic>
        <p:nvPicPr>
          <p:cNvPr id="49155" name="Picture 2"/>
          <p:cNvPicPr>
            <a:picLocks noChangeAspect="1" noChangeArrowheads="1"/>
          </p:cNvPicPr>
          <p:nvPr/>
        </p:nvPicPr>
        <p:blipFill>
          <a:blip r:embed="rId3">
            <a:extLst>
              <a:ext uri="{28A0092B-C50C-407E-A947-70E740481C1C}">
                <a14:useLocalDpi xmlns:a14="http://schemas.microsoft.com/office/drawing/2010/main" val="0"/>
              </a:ext>
            </a:extLst>
          </a:blip>
          <a:srcRect t="-186" b="38008"/>
          <a:stretch>
            <a:fillRect/>
          </a:stretch>
        </p:blipFill>
        <p:spPr bwMode="auto">
          <a:xfrm>
            <a:off x="0" y="3316288"/>
            <a:ext cx="9144000" cy="356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42988" y="1125538"/>
            <a:ext cx="7777162" cy="647700"/>
          </a:xfrm>
        </p:spPr>
        <p:txBody>
          <a:bodyPr/>
          <a:lstStyle/>
          <a:p>
            <a:pPr eaLnBrk="1" hangingPunct="1"/>
            <a:r>
              <a:rPr lang="de-DE" altLang="de-DE"/>
              <a:t>Philosophie des Übertrittsverfahrens I</a:t>
            </a:r>
            <a:endParaRPr lang="de-CH" altLang="de-DE"/>
          </a:p>
        </p:txBody>
      </p:sp>
      <p:pic>
        <p:nvPicPr>
          <p:cNvPr id="9219" name="Picture 20" descr="msotw9_temp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400" y="1844675"/>
            <a:ext cx="4322763" cy="723900"/>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9220" name="Object 21"/>
          <p:cNvGraphicFramePr>
            <a:graphicFrameLocks noChangeAspect="1"/>
          </p:cNvGraphicFramePr>
          <p:nvPr/>
        </p:nvGraphicFramePr>
        <p:xfrm>
          <a:off x="1041400" y="2643188"/>
          <a:ext cx="4322763" cy="706437"/>
        </p:xfrm>
        <a:graphic>
          <a:graphicData uri="http://schemas.openxmlformats.org/presentationml/2006/ole">
            <mc:AlternateContent xmlns:mc="http://schemas.openxmlformats.org/markup-compatibility/2006">
              <mc:Choice xmlns:v="urn:schemas-microsoft-com:vml" Requires="v">
                <p:oleObj spid="_x0000_s16459" r:id="rId5" imgW="5361905" imgH="752381" progId="PhotoDeluxeBusiness.Image.1">
                  <p:embed/>
                </p:oleObj>
              </mc:Choice>
              <mc:Fallback>
                <p:oleObj r:id="rId5" imgW="5361905" imgH="752381" progId="PhotoDeluxeBusiness.Image.1">
                  <p:embed/>
                  <p:pic>
                    <p:nvPicPr>
                      <p:cNvPr id="0" name="Object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1400" y="2643188"/>
                        <a:ext cx="4322763" cy="706437"/>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221" name="Picture 22" descr="msotw9_temp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1400" y="3429000"/>
            <a:ext cx="4322763" cy="719138"/>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9222" name="Picture 23" descr="msotw9_temp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1400" y="4221163"/>
            <a:ext cx="4322763" cy="730250"/>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9223" name="Picture 24" descr="msotw9_temp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1400" y="5013325"/>
            <a:ext cx="4322763" cy="739775"/>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9224" name="Picture 25" descr="msotw9_temp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1400" y="5824538"/>
            <a:ext cx="4322763" cy="814387"/>
          </a:xfrm>
          <a:prstGeom prst="rect">
            <a:avLst/>
          </a:prstGeom>
          <a:noFill/>
          <a:ln w="1587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9225" name="Picture 26" descr="msotw9_temp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498875">
            <a:off x="5475288" y="2155825"/>
            <a:ext cx="2686050" cy="1117600"/>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nvGrpSpPr>
          <p:cNvPr id="9226" name="Gruppieren 9"/>
          <p:cNvGrpSpPr>
            <a:grpSpLocks/>
          </p:cNvGrpSpPr>
          <p:nvPr/>
        </p:nvGrpSpPr>
        <p:grpSpPr bwMode="auto">
          <a:xfrm>
            <a:off x="6137275" y="3963988"/>
            <a:ext cx="2843213" cy="2836862"/>
            <a:chOff x="6300788" y="4021138"/>
            <a:chExt cx="2843212" cy="2836862"/>
          </a:xfrm>
        </p:grpSpPr>
        <p:pic>
          <p:nvPicPr>
            <p:cNvPr id="16395" name="il_fi" descr="puzzle+pieces"/>
            <p:cNvPicPr>
              <a:picLocks noChangeAspect="1" noChangeArrowheads="1"/>
            </p:cNvPicPr>
            <p:nvPr/>
          </p:nvPicPr>
          <p:blipFill>
            <a:blip r:embed="rId12">
              <a:extLst>
                <a:ext uri="{28A0092B-C50C-407E-A947-70E740481C1C}">
                  <a14:useLocalDpi xmlns:a14="http://schemas.microsoft.com/office/drawing/2010/main" val="0"/>
                </a:ext>
              </a:extLst>
            </a:blip>
            <a:srcRect l="10086" t="3773" r="11995" b="6934"/>
            <a:stretch>
              <a:fillRect/>
            </a:stretch>
          </p:blipFill>
          <p:spPr bwMode="auto">
            <a:xfrm>
              <a:off x="6300788" y="4021138"/>
              <a:ext cx="2843212" cy="2836862"/>
            </a:xfrm>
            <a:prstGeom prst="rect">
              <a:avLst/>
            </a:prstGeom>
            <a:solidFill>
              <a:srgbClr val="FFFFFF">
                <a:alpha val="43137"/>
              </a:srgbClr>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16396" name="Group 23"/>
            <p:cNvGrpSpPr>
              <a:grpSpLocks/>
            </p:cNvGrpSpPr>
            <p:nvPr/>
          </p:nvGrpSpPr>
          <p:grpSpPr bwMode="auto">
            <a:xfrm>
              <a:off x="7235825" y="4581525"/>
              <a:ext cx="1746250" cy="635000"/>
              <a:chOff x="4558" y="2886"/>
              <a:chExt cx="1100" cy="400"/>
            </a:xfrm>
          </p:grpSpPr>
          <p:sp>
            <p:nvSpPr>
              <p:cNvPr id="13" name="Text Box 20"/>
              <p:cNvSpPr txBox="1">
                <a:spLocks noChangeArrowheads="1"/>
              </p:cNvSpPr>
              <p:nvPr/>
            </p:nvSpPr>
            <p:spPr bwMode="auto">
              <a:xfrm>
                <a:off x="4558" y="2886"/>
                <a:ext cx="550" cy="27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eaLnBrk="1" fontAlgn="auto" hangingPunct="1">
                  <a:spcBef>
                    <a:spcPts val="1200"/>
                  </a:spcBef>
                  <a:spcAft>
                    <a:spcPts val="600"/>
                  </a:spcAft>
                  <a:buFont typeface="Symbol" pitchFamily="18" charset="2"/>
                  <a:buNone/>
                  <a:defRPr/>
                </a:pPr>
                <a:r>
                  <a:rPr lang="de-CH" sz="1000" b="1" kern="0" dirty="0">
                    <a:solidFill>
                      <a:srgbClr val="008000"/>
                    </a:solidFill>
                    <a:latin typeface="Times New Roman" pitchFamily="18" charset="0"/>
                    <a:cs typeface="+mn-cs"/>
                  </a:rPr>
                  <a:t>   </a:t>
                </a:r>
                <a:r>
                  <a:rPr lang="de-CH" sz="900" b="1" kern="0" dirty="0">
                    <a:solidFill>
                      <a:srgbClr val="008000"/>
                    </a:solidFill>
                    <a:latin typeface="Arial" charset="0"/>
                  </a:rPr>
                  <a:t>Lehrperson</a:t>
                </a:r>
                <a:r>
                  <a:rPr lang="de-CH" sz="900" b="1" kern="0" dirty="0">
                    <a:solidFill>
                      <a:srgbClr val="008000"/>
                    </a:solidFill>
                    <a:latin typeface="Times New Roman" pitchFamily="18" charset="0"/>
                    <a:cs typeface="+mn-cs"/>
                  </a:rPr>
                  <a:t> </a:t>
                </a:r>
                <a:endParaRPr lang="de-CH" sz="900" kern="0" dirty="0">
                  <a:solidFill>
                    <a:srgbClr val="000000"/>
                  </a:solidFill>
                  <a:cs typeface="+mn-cs"/>
                </a:endParaRPr>
              </a:p>
            </p:txBody>
          </p:sp>
          <p:sp>
            <p:nvSpPr>
              <p:cNvPr id="14" name="Text Box 21"/>
              <p:cNvSpPr txBox="1">
                <a:spLocks noChangeArrowheads="1"/>
              </p:cNvSpPr>
              <p:nvPr/>
            </p:nvSpPr>
            <p:spPr bwMode="auto">
              <a:xfrm>
                <a:off x="5069" y="2907"/>
                <a:ext cx="555" cy="17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eaLnBrk="1" fontAlgn="auto" hangingPunct="1">
                  <a:spcBef>
                    <a:spcPts val="1200"/>
                  </a:spcBef>
                  <a:spcAft>
                    <a:spcPts val="600"/>
                  </a:spcAft>
                  <a:buFont typeface="Symbol" pitchFamily="18" charset="2"/>
                  <a:buNone/>
                  <a:defRPr/>
                </a:pPr>
                <a:r>
                  <a:rPr lang="de-CH" sz="900" b="1" kern="0" dirty="0">
                    <a:solidFill>
                      <a:srgbClr val="FFFFFF"/>
                    </a:solidFill>
                    <a:latin typeface="Arial" charset="0"/>
                  </a:rPr>
                  <a:t>Eltern</a:t>
                </a:r>
                <a:endParaRPr lang="de-CH" sz="900" kern="0" dirty="0">
                  <a:solidFill>
                    <a:srgbClr val="000000"/>
                  </a:solidFill>
                  <a:latin typeface="Arial" charset="0"/>
                </a:endParaRPr>
              </a:p>
            </p:txBody>
          </p:sp>
          <p:sp>
            <p:nvSpPr>
              <p:cNvPr id="15" name="Text Box 22"/>
              <p:cNvSpPr txBox="1">
                <a:spLocks noChangeArrowheads="1"/>
              </p:cNvSpPr>
              <p:nvPr/>
            </p:nvSpPr>
            <p:spPr bwMode="auto">
              <a:xfrm>
                <a:off x="5103" y="3113"/>
                <a:ext cx="555" cy="17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eaLnBrk="1" fontAlgn="auto" hangingPunct="1">
                  <a:spcBef>
                    <a:spcPts val="1200"/>
                  </a:spcBef>
                  <a:spcAft>
                    <a:spcPts val="600"/>
                  </a:spcAft>
                  <a:buFont typeface="Symbol" pitchFamily="18" charset="2"/>
                  <a:buNone/>
                  <a:defRPr/>
                </a:pPr>
                <a:r>
                  <a:rPr lang="de-CH" sz="900" b="1" kern="0" dirty="0">
                    <a:solidFill>
                      <a:srgbClr val="FF6600"/>
                    </a:solidFill>
                    <a:latin typeface="Arial" charset="0"/>
                  </a:rPr>
                  <a:t>Kinder</a:t>
                </a:r>
                <a:endParaRPr lang="de-CH" sz="900" kern="0" dirty="0">
                  <a:solidFill>
                    <a:srgbClr val="000000"/>
                  </a:solidFill>
                  <a:latin typeface="Arial"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2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22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22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22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922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922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92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9"/>
          <p:cNvSpPr txBox="1">
            <a:spLocks noChangeArrowheads="1"/>
          </p:cNvSpPr>
          <p:nvPr/>
        </p:nvSpPr>
        <p:spPr bwMode="auto">
          <a:xfrm>
            <a:off x="1042988" y="1125538"/>
            <a:ext cx="7777162"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55600" indent="-355600"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buFontTx/>
              <a:buAutoNum type="arabicPeriod"/>
            </a:pPr>
            <a:r>
              <a:rPr lang="de-CH" altLang="de-DE" dirty="0" err="1"/>
              <a:t>Übertrittsmöglichkeiten</a:t>
            </a:r>
            <a:endParaRPr lang="de-CH" altLang="de-DE" dirty="0"/>
          </a:p>
          <a:p>
            <a:pPr eaLnBrk="1" hangingPunct="1">
              <a:buFontTx/>
              <a:buAutoNum type="arabicPeriod"/>
            </a:pPr>
            <a:r>
              <a:rPr lang="de-CH" altLang="de-DE" dirty="0"/>
              <a:t>Zuweisungskriterien</a:t>
            </a:r>
          </a:p>
          <a:p>
            <a:pPr eaLnBrk="1" hangingPunct="1">
              <a:buFontTx/>
              <a:buAutoNum type="arabicPeriod"/>
            </a:pPr>
            <a:r>
              <a:rPr lang="de-CH" altLang="de-DE" dirty="0"/>
              <a:t>Ablauf des Verfahrens</a:t>
            </a:r>
          </a:p>
          <a:p>
            <a:pPr eaLnBrk="1" hangingPunct="1">
              <a:buFontTx/>
              <a:buAutoNum type="arabicPeriod"/>
            </a:pPr>
            <a:r>
              <a:rPr lang="de-CH" altLang="de-DE" dirty="0"/>
              <a:t>Gespräche mit Erziehungsberechtigten und Kind</a:t>
            </a:r>
          </a:p>
          <a:p>
            <a:pPr eaLnBrk="1" hangingPunct="1">
              <a:buFontTx/>
              <a:buAutoNum type="arabicPeriod"/>
            </a:pPr>
            <a:r>
              <a:rPr lang="de-CH" altLang="de-DE" dirty="0"/>
              <a:t>Fehlende Einigung</a:t>
            </a:r>
          </a:p>
          <a:p>
            <a:pPr eaLnBrk="1" hangingPunct="1">
              <a:buFontTx/>
              <a:buAutoNum type="arabicPeriod"/>
            </a:pPr>
            <a:r>
              <a:rPr lang="de-CH" altLang="de-DE" dirty="0"/>
              <a:t>Repetition der 6. Primarklasse</a:t>
            </a:r>
          </a:p>
          <a:p>
            <a:pPr eaLnBrk="1" hangingPunct="1">
              <a:buFontTx/>
              <a:buAutoNum type="arabicPeriod"/>
            </a:pPr>
            <a:r>
              <a:rPr lang="de-CH" altLang="de-DE" dirty="0"/>
              <a:t>Kooperative Oberstufe</a:t>
            </a:r>
          </a:p>
          <a:p>
            <a:pPr eaLnBrk="1" hangingPunct="1">
              <a:buFontTx/>
              <a:buAutoNum type="arabicPeriod"/>
            </a:pPr>
            <a:r>
              <a:rPr lang="de-CH" altLang="de-DE" dirty="0" err="1"/>
              <a:t>Übertrittsverfahren</a:t>
            </a:r>
            <a:r>
              <a:rPr lang="de-CH" altLang="de-DE" dirty="0"/>
              <a:t> II</a:t>
            </a:r>
          </a:p>
          <a:p>
            <a:pPr eaLnBrk="1" hangingPunct="1">
              <a:buFontTx/>
              <a:buAutoNum type="arabicPeriod"/>
            </a:pPr>
            <a:endParaRPr lang="de-CH" alt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www.ts-heiduk.de/wp-content/uploads/2011/07/486324_R_K_B_by_Gerd-Altmann_pixelio.de_.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643" t="16421" r="10574" b="17704"/>
          <a:stretch/>
        </p:blipFill>
        <p:spPr bwMode="auto">
          <a:xfrm>
            <a:off x="999574" y="1268760"/>
            <a:ext cx="7053942" cy="45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3BF77922-36BC-4327-8843-F1A27F0D18A5}"/>
              </a:ext>
            </a:extLst>
          </p:cNvPr>
          <p:cNvPicPr>
            <a:picLocks noChangeAspect="1"/>
          </p:cNvPicPr>
          <p:nvPr/>
        </p:nvPicPr>
        <p:blipFill rotWithShape="1">
          <a:blip r:embed="rId3">
            <a:extLst>
              <a:ext uri="{28A0092B-C50C-407E-A947-70E740481C1C}">
                <a14:useLocalDpi xmlns:a14="http://schemas.microsoft.com/office/drawing/2010/main" val="0"/>
              </a:ext>
            </a:extLst>
          </a:blip>
          <a:srcRect l="30943" t="12898" r="1933" b="8516"/>
          <a:stretch/>
        </p:blipFill>
        <p:spPr>
          <a:xfrm>
            <a:off x="374650" y="188641"/>
            <a:ext cx="8769350" cy="6413492"/>
          </a:xfrm>
          <a:prstGeom prst="rect">
            <a:avLst/>
          </a:prstGeom>
          <a:ln>
            <a:noFill/>
          </a:ln>
        </p:spPr>
      </p:pic>
      <p:cxnSp>
        <p:nvCxnSpPr>
          <p:cNvPr id="3" name="Gerade Verbindung 2"/>
          <p:cNvCxnSpPr>
            <a:cxnSpLocks noChangeShapeType="1"/>
          </p:cNvCxnSpPr>
          <p:nvPr/>
        </p:nvCxnSpPr>
        <p:spPr bwMode="auto">
          <a:xfrm>
            <a:off x="539552" y="1196752"/>
            <a:ext cx="1289248" cy="5779"/>
          </a:xfrm>
          <a:prstGeom prst="line">
            <a:avLst/>
          </a:prstGeom>
          <a:noFill/>
          <a:ln w="57150" algn="ctr">
            <a:solidFill>
              <a:schemeClr val="tx1">
                <a:lumMod val="65000"/>
                <a:lumOff val="35000"/>
              </a:schemeClr>
            </a:solidFill>
            <a:round/>
            <a:headEnd/>
            <a:tailEnd/>
          </a:ln>
          <a:extLst>
            <a:ext uri="{909E8E84-426E-40DD-AFC4-6F175D3DCCD1}">
              <a14:hiddenFill xmlns:a14="http://schemas.microsoft.com/office/drawing/2010/main">
                <a:noFill/>
              </a14:hiddenFill>
            </a:ext>
          </a:extLst>
        </p:spPr>
      </p:cxnSp>
      <p:cxnSp>
        <p:nvCxnSpPr>
          <p:cNvPr id="5" name="Gerade Verbindung 4"/>
          <p:cNvCxnSpPr>
            <a:cxnSpLocks noChangeShapeType="1"/>
          </p:cNvCxnSpPr>
          <p:nvPr/>
        </p:nvCxnSpPr>
        <p:spPr bwMode="auto">
          <a:xfrm>
            <a:off x="1805761" y="1170091"/>
            <a:ext cx="6966" cy="1596921"/>
          </a:xfrm>
          <a:prstGeom prst="line">
            <a:avLst/>
          </a:prstGeom>
          <a:noFill/>
          <a:ln w="57150" algn="ctr">
            <a:solidFill>
              <a:schemeClr val="tx1">
                <a:lumMod val="65000"/>
                <a:lumOff val="35000"/>
              </a:schemeClr>
            </a:solidFill>
            <a:round/>
            <a:headEnd/>
            <a:tailEnd/>
          </a:ln>
          <a:extLst>
            <a:ext uri="{909E8E84-426E-40DD-AFC4-6F175D3DCCD1}">
              <a14:hiddenFill xmlns:a14="http://schemas.microsoft.com/office/drawing/2010/main">
                <a:noFill/>
              </a14:hiddenFill>
            </a:ext>
          </a:extLst>
        </p:spPr>
      </p:cxnSp>
      <p:cxnSp>
        <p:nvCxnSpPr>
          <p:cNvPr id="7" name="Gerade Verbindung 6"/>
          <p:cNvCxnSpPr>
            <a:cxnSpLocks noChangeShapeType="1"/>
          </p:cNvCxnSpPr>
          <p:nvPr/>
        </p:nvCxnSpPr>
        <p:spPr bwMode="auto">
          <a:xfrm flipV="1">
            <a:off x="1785816" y="2724665"/>
            <a:ext cx="3406266" cy="15360"/>
          </a:xfrm>
          <a:prstGeom prst="line">
            <a:avLst/>
          </a:prstGeom>
          <a:noFill/>
          <a:ln w="57150" algn="ctr">
            <a:solidFill>
              <a:schemeClr val="tx1">
                <a:lumMod val="65000"/>
                <a:lumOff val="35000"/>
              </a:schemeClr>
            </a:solidFill>
            <a:round/>
            <a:headEnd/>
            <a:tailEnd/>
          </a:ln>
          <a:extLst>
            <a:ext uri="{909E8E84-426E-40DD-AFC4-6F175D3DCCD1}">
              <a14:hiddenFill xmlns:a14="http://schemas.microsoft.com/office/drawing/2010/main">
                <a:noFill/>
              </a14:hiddenFill>
            </a:ext>
          </a:extLst>
        </p:spPr>
      </p:cxnSp>
      <p:cxnSp>
        <p:nvCxnSpPr>
          <p:cNvPr id="9" name="Gerade Verbindung 8"/>
          <p:cNvCxnSpPr>
            <a:cxnSpLocks noChangeShapeType="1"/>
          </p:cNvCxnSpPr>
          <p:nvPr/>
        </p:nvCxnSpPr>
        <p:spPr bwMode="auto">
          <a:xfrm flipV="1">
            <a:off x="5168900" y="2695575"/>
            <a:ext cx="0" cy="163794"/>
          </a:xfrm>
          <a:prstGeom prst="line">
            <a:avLst/>
          </a:prstGeom>
          <a:noFill/>
          <a:ln w="57150" algn="ctr">
            <a:solidFill>
              <a:schemeClr val="tx1">
                <a:lumMod val="65000"/>
                <a:lumOff val="35000"/>
              </a:schemeClr>
            </a:solidFill>
            <a:round/>
            <a:headEnd/>
            <a:tailEnd/>
          </a:ln>
          <a:extLst>
            <a:ext uri="{909E8E84-426E-40DD-AFC4-6F175D3DCCD1}">
              <a14:hiddenFill xmlns:a14="http://schemas.microsoft.com/office/drawing/2010/main">
                <a:noFill/>
              </a14:hiddenFill>
            </a:ext>
          </a:extLst>
        </p:spPr>
      </p:cxnSp>
      <p:cxnSp>
        <p:nvCxnSpPr>
          <p:cNvPr id="11" name="Gerade Verbindung 10"/>
          <p:cNvCxnSpPr>
            <a:cxnSpLocks noChangeShapeType="1"/>
          </p:cNvCxnSpPr>
          <p:nvPr/>
        </p:nvCxnSpPr>
        <p:spPr bwMode="auto">
          <a:xfrm>
            <a:off x="5140325" y="2847975"/>
            <a:ext cx="2312004" cy="4962"/>
          </a:xfrm>
          <a:prstGeom prst="line">
            <a:avLst/>
          </a:prstGeom>
          <a:noFill/>
          <a:ln w="57150" algn="ctr">
            <a:solidFill>
              <a:schemeClr val="tx1">
                <a:lumMod val="65000"/>
                <a:lumOff val="35000"/>
              </a:schemeClr>
            </a:solidFill>
            <a:round/>
            <a:headEnd/>
            <a:tailEnd/>
          </a:ln>
          <a:extLst>
            <a:ext uri="{909E8E84-426E-40DD-AFC4-6F175D3DCCD1}">
              <a14:hiddenFill xmlns:a14="http://schemas.microsoft.com/office/drawing/2010/main">
                <a:noFill/>
              </a14:hiddenFill>
            </a:ext>
          </a:extLst>
        </p:spPr>
      </p:cxnSp>
      <p:sp>
        <p:nvSpPr>
          <p:cNvPr id="12" name="Rechteck 11"/>
          <p:cNvSpPr/>
          <p:nvPr/>
        </p:nvSpPr>
        <p:spPr bwMode="auto">
          <a:xfrm>
            <a:off x="7452329" y="2747542"/>
            <a:ext cx="1486751" cy="244449"/>
          </a:xfrm>
          <a:prstGeom prst="rect">
            <a:avLst/>
          </a:prstGeom>
          <a:noFill/>
          <a:ln w="57150" cap="flat" cmpd="sng" algn="ctr">
            <a:solidFill>
              <a:schemeClr val="tx1">
                <a:lumMod val="65000"/>
                <a:lumOff val="35000"/>
              </a:schemeClr>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endParaRPr>
          </a:p>
        </p:txBody>
      </p:sp>
      <p:cxnSp>
        <p:nvCxnSpPr>
          <p:cNvPr id="19" name="Gerade Verbindung 18"/>
          <p:cNvCxnSpPr>
            <a:cxnSpLocks noChangeShapeType="1"/>
          </p:cNvCxnSpPr>
          <p:nvPr/>
        </p:nvCxnSpPr>
        <p:spPr bwMode="auto">
          <a:xfrm flipV="1">
            <a:off x="512641" y="5361211"/>
            <a:ext cx="1273175" cy="7937"/>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14" name="Gerade Verbindung 13"/>
          <p:cNvCxnSpPr>
            <a:cxnSpLocks noChangeShapeType="1"/>
          </p:cNvCxnSpPr>
          <p:nvPr/>
        </p:nvCxnSpPr>
        <p:spPr bwMode="auto">
          <a:xfrm flipH="1" flipV="1">
            <a:off x="1768476" y="3582310"/>
            <a:ext cx="793" cy="1806459"/>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16" name="Gerade Verbindung 15"/>
          <p:cNvCxnSpPr>
            <a:cxnSpLocks noChangeShapeType="1"/>
          </p:cNvCxnSpPr>
          <p:nvPr/>
        </p:nvCxnSpPr>
        <p:spPr bwMode="auto">
          <a:xfrm flipV="1">
            <a:off x="1740694" y="3581400"/>
            <a:ext cx="1152525" cy="2382"/>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18" name="Gerade Verbindung 17"/>
          <p:cNvCxnSpPr>
            <a:cxnSpLocks noChangeShapeType="1"/>
          </p:cNvCxnSpPr>
          <p:nvPr/>
        </p:nvCxnSpPr>
        <p:spPr bwMode="auto">
          <a:xfrm flipH="1" flipV="1">
            <a:off x="2866545" y="2060848"/>
            <a:ext cx="1" cy="1521463"/>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21" name="Gerade Verbindung 20"/>
          <p:cNvCxnSpPr>
            <a:cxnSpLocks noChangeShapeType="1"/>
          </p:cNvCxnSpPr>
          <p:nvPr/>
        </p:nvCxnSpPr>
        <p:spPr bwMode="auto">
          <a:xfrm flipH="1">
            <a:off x="2120688" y="2063247"/>
            <a:ext cx="769938" cy="3175"/>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24" name="Gerade Verbindung 23"/>
          <p:cNvCxnSpPr>
            <a:cxnSpLocks noChangeShapeType="1"/>
          </p:cNvCxnSpPr>
          <p:nvPr/>
        </p:nvCxnSpPr>
        <p:spPr bwMode="auto">
          <a:xfrm flipV="1">
            <a:off x="2146320" y="1555405"/>
            <a:ext cx="3948" cy="507843"/>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27" name="Gerade Verbindung 26"/>
          <p:cNvCxnSpPr>
            <a:cxnSpLocks noChangeShapeType="1"/>
          </p:cNvCxnSpPr>
          <p:nvPr/>
        </p:nvCxnSpPr>
        <p:spPr bwMode="auto">
          <a:xfrm>
            <a:off x="2115530" y="1527513"/>
            <a:ext cx="5313721" cy="1042"/>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sp>
        <p:nvSpPr>
          <p:cNvPr id="35" name="Rechteck 34"/>
          <p:cNvSpPr/>
          <p:nvPr/>
        </p:nvSpPr>
        <p:spPr bwMode="auto">
          <a:xfrm>
            <a:off x="7416800" y="1182074"/>
            <a:ext cx="1522271" cy="355688"/>
          </a:xfrm>
          <a:prstGeom prst="rect">
            <a:avLst/>
          </a:prstGeom>
          <a:noFill/>
          <a:ln w="57150" cap="flat" cmpd="sng" algn="ctr">
            <a:solidFill>
              <a:srgbClr val="FFFF00"/>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endParaRPr>
          </a:p>
        </p:txBody>
      </p:sp>
      <p:cxnSp>
        <p:nvCxnSpPr>
          <p:cNvPr id="45" name="Gerade Verbindung 44"/>
          <p:cNvCxnSpPr>
            <a:cxnSpLocks noChangeShapeType="1"/>
          </p:cNvCxnSpPr>
          <p:nvPr/>
        </p:nvCxnSpPr>
        <p:spPr bwMode="auto">
          <a:xfrm>
            <a:off x="461963" y="3717032"/>
            <a:ext cx="2525712" cy="0"/>
          </a:xfrm>
          <a:prstGeom prst="line">
            <a:avLst/>
          </a:prstGeom>
          <a:noFill/>
          <a:ln w="57150" algn="ctr">
            <a:solidFill>
              <a:schemeClr val="accent1">
                <a:lumMod val="40000"/>
                <a:lumOff val="60000"/>
              </a:schemeClr>
            </a:solidFill>
            <a:round/>
            <a:headEnd/>
            <a:tailEnd/>
          </a:ln>
          <a:extLst>
            <a:ext uri="{909E8E84-426E-40DD-AFC4-6F175D3DCCD1}">
              <a14:hiddenFill xmlns:a14="http://schemas.microsoft.com/office/drawing/2010/main">
                <a:noFill/>
              </a14:hiddenFill>
            </a:ext>
          </a:extLst>
        </p:spPr>
      </p:cxnSp>
      <p:cxnSp>
        <p:nvCxnSpPr>
          <p:cNvPr id="54" name="Gerade Verbindung 53"/>
          <p:cNvCxnSpPr>
            <a:cxnSpLocks noChangeShapeType="1"/>
          </p:cNvCxnSpPr>
          <p:nvPr/>
        </p:nvCxnSpPr>
        <p:spPr bwMode="auto">
          <a:xfrm>
            <a:off x="2986088" y="3688556"/>
            <a:ext cx="1587" cy="1180307"/>
          </a:xfrm>
          <a:prstGeom prst="line">
            <a:avLst/>
          </a:prstGeom>
          <a:noFill/>
          <a:ln w="57150" algn="ctr">
            <a:solidFill>
              <a:schemeClr val="accent1">
                <a:lumMod val="40000"/>
                <a:lumOff val="60000"/>
              </a:schemeClr>
            </a:solidFill>
            <a:round/>
            <a:headEnd/>
            <a:tailEnd/>
          </a:ln>
          <a:extLst>
            <a:ext uri="{909E8E84-426E-40DD-AFC4-6F175D3DCCD1}">
              <a14:hiddenFill xmlns:a14="http://schemas.microsoft.com/office/drawing/2010/main">
                <a:noFill/>
              </a14:hiddenFill>
            </a:ext>
          </a:extLst>
        </p:spPr>
      </p:cxnSp>
      <p:cxnSp>
        <p:nvCxnSpPr>
          <p:cNvPr id="57" name="Gerade Verbindung 56"/>
          <p:cNvCxnSpPr>
            <a:cxnSpLocks noChangeShapeType="1"/>
          </p:cNvCxnSpPr>
          <p:nvPr/>
        </p:nvCxnSpPr>
        <p:spPr bwMode="auto">
          <a:xfrm>
            <a:off x="2960688" y="4872040"/>
            <a:ext cx="4508748" cy="19449"/>
          </a:xfrm>
          <a:prstGeom prst="line">
            <a:avLst/>
          </a:prstGeom>
          <a:noFill/>
          <a:ln w="57150" algn="ctr">
            <a:solidFill>
              <a:schemeClr val="accent1">
                <a:lumMod val="40000"/>
                <a:lumOff val="60000"/>
              </a:schemeClr>
            </a:solidFill>
            <a:round/>
            <a:headEnd/>
            <a:tailEnd/>
          </a:ln>
          <a:extLst>
            <a:ext uri="{909E8E84-426E-40DD-AFC4-6F175D3DCCD1}">
              <a14:hiddenFill xmlns:a14="http://schemas.microsoft.com/office/drawing/2010/main">
                <a:noFill/>
              </a14:hiddenFill>
            </a:ext>
          </a:extLst>
        </p:spPr>
      </p:cxnSp>
      <p:cxnSp>
        <p:nvCxnSpPr>
          <p:cNvPr id="81" name="Gerade Verbindung 80"/>
          <p:cNvCxnSpPr>
            <a:cxnSpLocks noChangeShapeType="1"/>
          </p:cNvCxnSpPr>
          <p:nvPr/>
        </p:nvCxnSpPr>
        <p:spPr bwMode="auto">
          <a:xfrm flipH="1" flipV="1">
            <a:off x="7437796" y="4391200"/>
            <a:ext cx="1229" cy="499888"/>
          </a:xfrm>
          <a:prstGeom prst="line">
            <a:avLst/>
          </a:prstGeom>
          <a:noFill/>
          <a:ln w="57150" algn="ctr">
            <a:solidFill>
              <a:schemeClr val="accent1">
                <a:lumMod val="40000"/>
                <a:lumOff val="60000"/>
              </a:schemeClr>
            </a:solidFill>
            <a:round/>
            <a:headEnd/>
            <a:tailEnd/>
          </a:ln>
          <a:extLst>
            <a:ext uri="{909E8E84-426E-40DD-AFC4-6F175D3DCCD1}">
              <a14:hiddenFill xmlns:a14="http://schemas.microsoft.com/office/drawing/2010/main">
                <a:noFill/>
              </a14:hiddenFill>
            </a:ext>
          </a:extLst>
        </p:spPr>
      </p:cxnSp>
      <p:sp>
        <p:nvSpPr>
          <p:cNvPr id="82" name="Rechteck 81"/>
          <p:cNvSpPr/>
          <p:nvPr/>
        </p:nvSpPr>
        <p:spPr bwMode="auto">
          <a:xfrm>
            <a:off x="7439281" y="4391199"/>
            <a:ext cx="1499791" cy="244449"/>
          </a:xfrm>
          <a:prstGeom prst="rect">
            <a:avLst/>
          </a:prstGeom>
          <a:noFill/>
          <a:ln w="57150" cap="flat" cmpd="sng" algn="ctr">
            <a:solidFill>
              <a:schemeClr val="accent1">
                <a:lumMod val="40000"/>
                <a:lumOff val="60000"/>
              </a:schemeClr>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endParaRPr>
          </a:p>
        </p:txBody>
      </p:sp>
      <p:sp>
        <p:nvSpPr>
          <p:cNvPr id="40" name="Textfeld 39">
            <a:extLst>
              <a:ext uri="{FF2B5EF4-FFF2-40B4-BE49-F238E27FC236}">
                <a16:creationId xmlns:a16="http://schemas.microsoft.com/office/drawing/2014/main" id="{FC15935A-7242-427F-8CC6-D890FED7729F}"/>
              </a:ext>
            </a:extLst>
          </p:cNvPr>
          <p:cNvSpPr txBox="1"/>
          <p:nvPr/>
        </p:nvSpPr>
        <p:spPr>
          <a:xfrm>
            <a:off x="285132" y="454333"/>
            <a:ext cx="864096" cy="253916"/>
          </a:xfrm>
          <a:prstGeom prst="rect">
            <a:avLst/>
          </a:prstGeom>
          <a:noFill/>
          <a:ln>
            <a:solidFill>
              <a:srgbClr val="000000"/>
            </a:solidFill>
          </a:ln>
        </p:spPr>
        <p:txBody>
          <a:bodyPr wrap="square" rtlCol="0">
            <a:spAutoFit/>
          </a:bodyPr>
          <a:lstStyle/>
          <a:p>
            <a:pPr algn="ctr"/>
            <a:r>
              <a:rPr lang="de-CH" sz="1050" dirty="0"/>
              <a:t>Primarschule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par>
                          <p:cTn id="33" fill="hold" nodeType="afterGroup">
                            <p:stCondLst>
                              <p:cond delay="500"/>
                            </p:stCondLst>
                            <p:childTnLst>
                              <p:par>
                                <p:cTn id="34" presetID="22" presetClass="entr" presetSubtype="4"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500"/>
                                        <p:tgtEl>
                                          <p:spTgt spid="14"/>
                                        </p:tgtEl>
                                      </p:cBhvr>
                                    </p:animEffect>
                                  </p:childTnLst>
                                </p:cTn>
                              </p:par>
                            </p:childTnLst>
                          </p:cTn>
                        </p:par>
                        <p:par>
                          <p:cTn id="37" fill="hold" nodeType="afterGroup">
                            <p:stCondLst>
                              <p:cond delay="10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childTnLst>
                          </p:cTn>
                        </p:par>
                        <p:par>
                          <p:cTn id="41" fill="hold" nodeType="afterGroup">
                            <p:stCondLst>
                              <p:cond delay="1500"/>
                            </p:stCondLst>
                            <p:childTnLst>
                              <p:par>
                                <p:cTn id="42" presetID="2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500"/>
                                        <p:tgtEl>
                                          <p:spTgt spid="18"/>
                                        </p:tgtEl>
                                      </p:cBhvr>
                                    </p:animEffect>
                                  </p:childTnLst>
                                </p:cTn>
                              </p:par>
                            </p:childTnLst>
                          </p:cTn>
                        </p:par>
                        <p:par>
                          <p:cTn id="45" fill="hold" nodeType="afterGroup">
                            <p:stCondLst>
                              <p:cond delay="2000"/>
                            </p:stCondLst>
                            <p:childTnLst>
                              <p:par>
                                <p:cTn id="46" presetID="22" presetClass="entr" presetSubtype="2"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right)">
                                      <p:cBhvr>
                                        <p:cTn id="48" dur="500"/>
                                        <p:tgtEl>
                                          <p:spTgt spid="21"/>
                                        </p:tgtEl>
                                      </p:cBhvr>
                                    </p:animEffect>
                                  </p:childTnLst>
                                </p:cTn>
                              </p:par>
                            </p:childTnLst>
                          </p:cTn>
                        </p:par>
                        <p:par>
                          <p:cTn id="49" fill="hold" nodeType="afterGroup">
                            <p:stCondLst>
                              <p:cond delay="2500"/>
                            </p:stCondLst>
                            <p:childTnLst>
                              <p:par>
                                <p:cTn id="50" presetID="22" presetClass="entr" presetSubtype="4"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down)">
                                      <p:cBhvr>
                                        <p:cTn id="52" dur="500"/>
                                        <p:tgtEl>
                                          <p:spTgt spid="24"/>
                                        </p:tgtEl>
                                      </p:cBhvr>
                                    </p:animEffect>
                                  </p:childTnLst>
                                </p:cTn>
                              </p:par>
                            </p:childTnLst>
                          </p:cTn>
                        </p:par>
                        <p:par>
                          <p:cTn id="53" fill="hold" nodeType="afterGroup">
                            <p:stCondLst>
                              <p:cond delay="3000"/>
                            </p:stCondLst>
                            <p:childTnLst>
                              <p:par>
                                <p:cTn id="54" presetID="22" presetClass="entr" presetSubtype="8" fill="hold"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childTnLst>
                          </p:cTn>
                        </p:par>
                        <p:par>
                          <p:cTn id="57" fill="hold" nodeType="afterGroup">
                            <p:stCondLst>
                              <p:cond delay="3500"/>
                            </p:stCondLst>
                            <p:childTnLst>
                              <p:par>
                                <p:cTn id="58" presetID="22" presetClass="entr" presetSubtype="8"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nodeType="click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nodeType="afterGroup">
                            <p:stCondLst>
                              <p:cond delay="500"/>
                            </p:stCondLst>
                            <p:childTnLst>
                              <p:par>
                                <p:cTn id="67" presetID="22" presetClass="entr" presetSubtype="1"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up)">
                                      <p:cBhvr>
                                        <p:cTn id="69" dur="500"/>
                                        <p:tgtEl>
                                          <p:spTgt spid="54"/>
                                        </p:tgtEl>
                                      </p:cBhvr>
                                    </p:animEffect>
                                  </p:childTnLst>
                                </p:cTn>
                              </p:par>
                            </p:childTnLst>
                          </p:cTn>
                        </p:par>
                        <p:par>
                          <p:cTn id="70" fill="hold" nodeType="afterGroup">
                            <p:stCondLst>
                              <p:cond delay="1000"/>
                            </p:stCondLst>
                            <p:childTnLst>
                              <p:par>
                                <p:cTn id="71" presetID="22" presetClass="entr" presetSubtype="8" fill="hold" nodeType="after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wipe(left)">
                                      <p:cBhvr>
                                        <p:cTn id="73" dur="500"/>
                                        <p:tgtEl>
                                          <p:spTgt spid="57"/>
                                        </p:tgtEl>
                                      </p:cBhvr>
                                    </p:animEffect>
                                  </p:childTnLst>
                                </p:cTn>
                              </p:par>
                            </p:childTnLst>
                          </p:cTn>
                        </p:par>
                        <p:par>
                          <p:cTn id="74" fill="hold" nodeType="afterGroup">
                            <p:stCondLst>
                              <p:cond delay="1500"/>
                            </p:stCondLst>
                            <p:childTnLst>
                              <p:par>
                                <p:cTn id="75" presetID="22" presetClass="entr" presetSubtype="4" fill="hold"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down)">
                                      <p:cBhvr>
                                        <p:cTn id="77" dur="500"/>
                                        <p:tgtEl>
                                          <p:spTgt spid="81"/>
                                        </p:tgtEl>
                                      </p:cBhvr>
                                    </p:animEffect>
                                  </p:childTnLst>
                                </p:cTn>
                              </p:par>
                            </p:childTnLst>
                          </p:cTn>
                        </p:par>
                        <p:par>
                          <p:cTn id="78" fill="hold" nodeType="afterGroup">
                            <p:stCondLst>
                              <p:cond delay="2000"/>
                            </p:stCondLst>
                            <p:childTnLst>
                              <p:par>
                                <p:cTn id="79" presetID="22" presetClass="entr" presetSubtype="8" fill="hold" grpId="0" nodeType="afterEffect">
                                  <p:stCondLst>
                                    <p:cond delay="0"/>
                                  </p:stCondLst>
                                  <p:childTnLst>
                                    <p:set>
                                      <p:cBhvr>
                                        <p:cTn id="80" dur="1" fill="hold">
                                          <p:stCondLst>
                                            <p:cond delay="0"/>
                                          </p:stCondLst>
                                        </p:cTn>
                                        <p:tgtEl>
                                          <p:spTgt spid="82"/>
                                        </p:tgtEl>
                                        <p:attrNameLst>
                                          <p:attrName>style.visibility</p:attrName>
                                        </p:attrNameLst>
                                      </p:cBhvr>
                                      <p:to>
                                        <p:strVal val="visible"/>
                                      </p:to>
                                    </p:set>
                                    <p:animEffect transition="in" filter="wipe(left)">
                                      <p:cBhvr>
                                        <p:cTn id="8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5" grpId="0" animBg="1"/>
      <p:bldP spid="8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a:xfrm>
            <a:off x="1042988" y="1122363"/>
            <a:ext cx="7777162" cy="647700"/>
          </a:xfrm>
        </p:spPr>
        <p:txBody>
          <a:bodyPr/>
          <a:lstStyle/>
          <a:p>
            <a:r>
              <a:rPr lang="de-CH" altLang="de-DE"/>
              <a:t>Übertrittsverfahren I</a:t>
            </a:r>
          </a:p>
        </p:txBody>
      </p:sp>
      <p:pic>
        <p:nvPicPr>
          <p:cNvPr id="20483" name="Picture 2"/>
          <p:cNvPicPr>
            <a:picLocks noChangeAspect="1" noChangeArrowheads="1"/>
          </p:cNvPicPr>
          <p:nvPr/>
        </p:nvPicPr>
        <p:blipFill>
          <a:blip r:embed="rId3">
            <a:extLst>
              <a:ext uri="{28A0092B-C50C-407E-A947-70E740481C1C}">
                <a14:useLocalDpi xmlns:a14="http://schemas.microsoft.com/office/drawing/2010/main" val="0"/>
              </a:ext>
            </a:extLst>
          </a:blip>
          <a:srcRect t="64" b="32370"/>
          <a:stretch>
            <a:fillRect/>
          </a:stretch>
        </p:blipFill>
        <p:spPr bwMode="auto">
          <a:xfrm>
            <a:off x="0" y="2924175"/>
            <a:ext cx="9144000" cy="393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8"/>
          <p:cNvSpPr>
            <a:spLocks noGrp="1" noChangeArrowheads="1"/>
          </p:cNvSpPr>
          <p:nvPr>
            <p:ph type="title"/>
          </p:nvPr>
        </p:nvSpPr>
        <p:spPr>
          <a:xfrm>
            <a:off x="1042988" y="1125538"/>
            <a:ext cx="7777162" cy="647700"/>
          </a:xfrm>
        </p:spPr>
        <p:txBody>
          <a:bodyPr/>
          <a:lstStyle/>
          <a:p>
            <a:r>
              <a:rPr lang="de-DE" altLang="de-DE"/>
              <a:t>1. Übertrittsmöglichkeiten</a:t>
            </a:r>
            <a:endParaRPr lang="de-CH" altLang="de-DE"/>
          </a:p>
        </p:txBody>
      </p:sp>
      <p:sp>
        <p:nvSpPr>
          <p:cNvPr id="23555" name="Rectangle 9"/>
          <p:cNvSpPr>
            <a:spLocks noGrp="1" noChangeArrowheads="1"/>
          </p:cNvSpPr>
          <p:nvPr>
            <p:ph type="body" idx="1"/>
          </p:nvPr>
        </p:nvSpPr>
        <p:spPr>
          <a:xfrm>
            <a:off x="900113" y="2708275"/>
            <a:ext cx="2951162" cy="931863"/>
          </a:xfrm>
          <a:solidFill>
            <a:schemeClr val="accent5">
              <a:lumMod val="60000"/>
              <a:lumOff val="40000"/>
              <a:alpha val="75000"/>
            </a:schemeClr>
          </a:solidFill>
        </p:spPr>
        <p:txBody>
          <a:bodyPr anchor="ctr"/>
          <a:lstStyle/>
          <a:p>
            <a:pPr marL="0" lvl="1" indent="0" algn="ctr">
              <a:buFont typeface="Wingdings" pitchFamily="2" charset="2"/>
              <a:buNone/>
              <a:defRPr/>
            </a:pPr>
            <a:r>
              <a:rPr lang="de-CH" altLang="de-DE" dirty="0"/>
              <a:t>6. Klasse (Regelklasse)</a:t>
            </a:r>
          </a:p>
        </p:txBody>
      </p:sp>
      <p:sp>
        <p:nvSpPr>
          <p:cNvPr id="7" name="Rectangle 9"/>
          <p:cNvSpPr txBox="1">
            <a:spLocks noChangeArrowheads="1"/>
          </p:cNvSpPr>
          <p:nvPr/>
        </p:nvSpPr>
        <p:spPr bwMode="auto">
          <a:xfrm>
            <a:off x="6000750" y="2708275"/>
            <a:ext cx="2809875" cy="504825"/>
          </a:xfrm>
          <a:prstGeom prst="rect">
            <a:avLst/>
          </a:prstGeom>
          <a:solidFill>
            <a:srgbClr val="0070B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FFFFFF"/>
                </a:solidFill>
              </a:rPr>
              <a:t>Langzeitgymnasium</a:t>
            </a:r>
          </a:p>
        </p:txBody>
      </p:sp>
      <p:sp>
        <p:nvSpPr>
          <p:cNvPr id="8" name="Rectangle 9"/>
          <p:cNvSpPr txBox="1">
            <a:spLocks noChangeArrowheads="1"/>
          </p:cNvSpPr>
          <p:nvPr/>
        </p:nvSpPr>
        <p:spPr bwMode="auto">
          <a:xfrm>
            <a:off x="6011863" y="3578225"/>
            <a:ext cx="2808287" cy="504825"/>
          </a:xfrm>
          <a:prstGeom prst="rect">
            <a:avLst/>
          </a:prstGeom>
          <a:solidFill>
            <a:srgbClr val="0070B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FFFFFF"/>
                </a:solidFill>
              </a:rPr>
              <a:t>Sekundarschule</a:t>
            </a:r>
          </a:p>
        </p:txBody>
      </p:sp>
      <p:sp>
        <p:nvSpPr>
          <p:cNvPr id="9" name="Rectangle 9"/>
          <p:cNvSpPr txBox="1">
            <a:spLocks noChangeArrowheads="1"/>
          </p:cNvSpPr>
          <p:nvPr/>
        </p:nvSpPr>
        <p:spPr bwMode="auto">
          <a:xfrm>
            <a:off x="6000750" y="4513263"/>
            <a:ext cx="2808288" cy="503237"/>
          </a:xfrm>
          <a:prstGeom prst="rect">
            <a:avLst/>
          </a:prstGeom>
          <a:solidFill>
            <a:srgbClr val="0070B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FFFFFF"/>
                </a:solidFill>
              </a:rPr>
              <a:t>Realschule</a:t>
            </a:r>
          </a:p>
        </p:txBody>
      </p:sp>
      <p:sp>
        <p:nvSpPr>
          <p:cNvPr id="10" name="Rectangle 9"/>
          <p:cNvSpPr txBox="1">
            <a:spLocks noChangeArrowheads="1"/>
          </p:cNvSpPr>
          <p:nvPr/>
        </p:nvSpPr>
        <p:spPr bwMode="auto">
          <a:xfrm>
            <a:off x="5997575" y="5434013"/>
            <a:ext cx="2808288" cy="504825"/>
          </a:xfrm>
          <a:prstGeom prst="rect">
            <a:avLst/>
          </a:prstGeom>
          <a:solidFill>
            <a:srgbClr val="0070B8"/>
          </a:solidFill>
          <a:ln>
            <a:noFill/>
          </a:ln>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FFFFFF"/>
                </a:solidFill>
              </a:rPr>
              <a:t>Werkschule</a:t>
            </a:r>
          </a:p>
        </p:txBody>
      </p:sp>
      <p:cxnSp>
        <p:nvCxnSpPr>
          <p:cNvPr id="24585" name="Gewinkelte Verbindung 12"/>
          <p:cNvCxnSpPr>
            <a:cxnSpLocks noChangeShapeType="1"/>
            <a:stCxn id="23555" idx="3"/>
            <a:endCxn id="7" idx="1"/>
          </p:cNvCxnSpPr>
          <p:nvPr/>
        </p:nvCxnSpPr>
        <p:spPr bwMode="auto">
          <a:xfrm flipV="1">
            <a:off x="3851275" y="2960688"/>
            <a:ext cx="2149475" cy="214312"/>
          </a:xfrm>
          <a:prstGeom prst="bentConnector3">
            <a:avLst>
              <a:gd name="adj1" fmla="val 50000"/>
            </a:avLst>
          </a:prstGeom>
          <a:noFill/>
          <a:ln w="28575" algn="ctr">
            <a:solidFill>
              <a:srgbClr val="C3375A"/>
            </a:solidFill>
            <a:round/>
            <a:headEnd/>
            <a:tailEnd/>
          </a:ln>
          <a:extLst>
            <a:ext uri="{909E8E84-426E-40DD-AFC4-6F175D3DCCD1}">
              <a14:hiddenFill xmlns:a14="http://schemas.microsoft.com/office/drawing/2010/main">
                <a:noFill/>
              </a14:hiddenFill>
            </a:ext>
          </a:extLst>
        </p:spPr>
      </p:cxnSp>
      <p:cxnSp>
        <p:nvCxnSpPr>
          <p:cNvPr id="24586" name="Gewinkelte Verbindung 14"/>
          <p:cNvCxnSpPr>
            <a:cxnSpLocks noChangeShapeType="1"/>
            <a:stCxn id="23555" idx="3"/>
            <a:endCxn id="8" idx="1"/>
          </p:cNvCxnSpPr>
          <p:nvPr/>
        </p:nvCxnSpPr>
        <p:spPr bwMode="auto">
          <a:xfrm>
            <a:off x="3851275" y="3175000"/>
            <a:ext cx="2160588" cy="655638"/>
          </a:xfrm>
          <a:prstGeom prst="bentConnector3">
            <a:avLst>
              <a:gd name="adj1" fmla="val 50000"/>
            </a:avLst>
          </a:prstGeom>
          <a:noFill/>
          <a:ln w="28575" algn="ctr">
            <a:solidFill>
              <a:srgbClr val="C3375A"/>
            </a:solidFill>
            <a:round/>
            <a:headEnd/>
            <a:tailEnd/>
          </a:ln>
          <a:extLst>
            <a:ext uri="{909E8E84-426E-40DD-AFC4-6F175D3DCCD1}">
              <a14:hiddenFill xmlns:a14="http://schemas.microsoft.com/office/drawing/2010/main">
                <a:noFill/>
              </a14:hiddenFill>
            </a:ext>
          </a:extLst>
        </p:spPr>
      </p:cxnSp>
      <p:cxnSp>
        <p:nvCxnSpPr>
          <p:cNvPr id="24587" name="Gewinkelte Verbindung 16"/>
          <p:cNvCxnSpPr>
            <a:cxnSpLocks noChangeShapeType="1"/>
            <a:stCxn id="23555" idx="3"/>
            <a:endCxn id="9" idx="1"/>
          </p:cNvCxnSpPr>
          <p:nvPr/>
        </p:nvCxnSpPr>
        <p:spPr bwMode="auto">
          <a:xfrm>
            <a:off x="3851275" y="3175000"/>
            <a:ext cx="2149475" cy="1590675"/>
          </a:xfrm>
          <a:prstGeom prst="bentConnector3">
            <a:avLst>
              <a:gd name="adj1" fmla="val 50000"/>
            </a:avLst>
          </a:prstGeom>
          <a:noFill/>
          <a:ln w="28575" algn="ctr">
            <a:solidFill>
              <a:srgbClr val="C3375A"/>
            </a:solidFill>
            <a:round/>
            <a:headEnd/>
            <a:tailEnd/>
          </a:ln>
          <a:extLst>
            <a:ext uri="{909E8E84-426E-40DD-AFC4-6F175D3DCCD1}">
              <a14:hiddenFill xmlns:a14="http://schemas.microsoft.com/office/drawing/2010/main">
                <a:noFill/>
              </a14:hiddenFill>
            </a:ext>
          </a:extLst>
        </p:spPr>
      </p:cxnSp>
      <p:cxnSp>
        <p:nvCxnSpPr>
          <p:cNvPr id="24588" name="Gewinkelte Verbindung 18"/>
          <p:cNvCxnSpPr>
            <a:cxnSpLocks noChangeShapeType="1"/>
            <a:stCxn id="23555" idx="3"/>
            <a:endCxn id="10" idx="1"/>
          </p:cNvCxnSpPr>
          <p:nvPr/>
        </p:nvCxnSpPr>
        <p:spPr bwMode="auto">
          <a:xfrm>
            <a:off x="3851275" y="3175000"/>
            <a:ext cx="2146300" cy="2511425"/>
          </a:xfrm>
          <a:prstGeom prst="bentConnector3">
            <a:avLst>
              <a:gd name="adj1" fmla="val 50000"/>
            </a:avLst>
          </a:prstGeom>
          <a:noFill/>
          <a:ln w="28575" algn="ctr">
            <a:solidFill>
              <a:srgbClr val="C3375A"/>
            </a:solidFill>
            <a:prstDash val="dashDot"/>
            <a:round/>
            <a:headEnd/>
            <a:tailEnd/>
          </a:ln>
          <a:extLst>
            <a:ext uri="{909E8E84-426E-40DD-AFC4-6F175D3DCCD1}">
              <a14:hiddenFill xmlns:a14="http://schemas.microsoft.com/office/drawing/2010/main">
                <a:noFill/>
              </a14:hiddenFill>
            </a:ext>
          </a:extLst>
        </p:spPr>
      </p:cxnSp>
      <p:sp>
        <p:nvSpPr>
          <p:cNvPr id="6" name="Rectangle 9"/>
          <p:cNvSpPr txBox="1">
            <a:spLocks noChangeArrowheads="1"/>
          </p:cNvSpPr>
          <p:nvPr/>
        </p:nvSpPr>
        <p:spPr bwMode="auto">
          <a:xfrm>
            <a:off x="900113" y="5505450"/>
            <a:ext cx="2962275" cy="931863"/>
          </a:xfrm>
          <a:prstGeom prst="rect">
            <a:avLst/>
          </a:prstGeom>
          <a:solidFill>
            <a:schemeClr val="accent5">
              <a:lumMod val="75000"/>
              <a:alpha val="75000"/>
            </a:scheme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endParaRPr lang="de-CH" kern="0" dirty="0"/>
          </a:p>
          <a:p>
            <a:pPr marL="1587" lvl="1" indent="0" algn="ctr">
              <a:buFont typeface="Wingdings" pitchFamily="2" charset="2"/>
              <a:buNone/>
              <a:defRPr/>
            </a:pPr>
            <a:r>
              <a:rPr lang="de-CH" kern="0" dirty="0"/>
              <a:t>6. Kleinklasse (</a:t>
            </a:r>
            <a:r>
              <a:rPr lang="de-CH" kern="0" dirty="0" err="1"/>
              <a:t>KKbF</a:t>
            </a:r>
            <a:r>
              <a:rPr lang="de-CH" kern="0" dirty="0"/>
              <a:t>) </a:t>
            </a:r>
            <a:br>
              <a:rPr lang="de-CH" kern="0" dirty="0"/>
            </a:br>
            <a:r>
              <a:rPr lang="de-CH" sz="2000" kern="0" dirty="0" err="1"/>
              <a:t>SuS</a:t>
            </a:r>
            <a:r>
              <a:rPr lang="de-CH" sz="2000" kern="0" dirty="0"/>
              <a:t> mit Lernbehinderung</a:t>
            </a:r>
          </a:p>
          <a:p>
            <a:pPr marL="1587" lvl="1" indent="0" algn="ctr">
              <a:buFont typeface="Wingdings" pitchFamily="2" charset="2"/>
              <a:buNone/>
              <a:defRPr/>
            </a:pPr>
            <a:endParaRPr lang="de-CH" kern="0" dirty="0"/>
          </a:p>
        </p:txBody>
      </p:sp>
      <p:cxnSp>
        <p:nvCxnSpPr>
          <p:cNvPr id="23565" name="Gewinkelte Verbindung 26"/>
          <p:cNvCxnSpPr>
            <a:cxnSpLocks noChangeShapeType="1"/>
          </p:cNvCxnSpPr>
          <p:nvPr/>
        </p:nvCxnSpPr>
        <p:spPr bwMode="auto">
          <a:xfrm>
            <a:off x="3862388" y="5507038"/>
            <a:ext cx="2135187" cy="406400"/>
          </a:xfrm>
          <a:prstGeom prst="bentConnector3">
            <a:avLst>
              <a:gd name="adj1" fmla="val 18329"/>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3566" name="Gewinkelte Verbindung 15360"/>
          <p:cNvCxnSpPr>
            <a:cxnSpLocks noChangeShapeType="1"/>
          </p:cNvCxnSpPr>
          <p:nvPr/>
        </p:nvCxnSpPr>
        <p:spPr bwMode="auto">
          <a:xfrm flipV="1">
            <a:off x="3905250" y="4895850"/>
            <a:ext cx="2098675" cy="609600"/>
          </a:xfrm>
          <a:prstGeom prst="bentConnector3">
            <a:avLst>
              <a:gd name="adj1" fmla="val 16866"/>
            </a:avLst>
          </a:prstGeom>
          <a:noFill/>
          <a:ln w="28575" algn="ctr">
            <a:solidFill>
              <a:schemeClr val="tx1"/>
            </a:solidFill>
            <a:prstDash val="dashDot"/>
            <a:round/>
            <a:headEnd/>
            <a:tailEnd/>
          </a:ln>
          <a:extLst>
            <a:ext uri="{909E8E84-426E-40DD-AFC4-6F175D3DCCD1}">
              <a14:hiddenFill xmlns:a14="http://schemas.microsoft.com/office/drawing/2010/main">
                <a:noFill/>
              </a14:hiddenFill>
            </a:ext>
          </a:extLst>
        </p:spPr>
      </p:cxnSp>
      <p:sp>
        <p:nvSpPr>
          <p:cNvPr id="40" name="Rectangle 9"/>
          <p:cNvSpPr txBox="1">
            <a:spLocks noChangeArrowheads="1"/>
          </p:cNvSpPr>
          <p:nvPr/>
        </p:nvSpPr>
        <p:spPr bwMode="auto">
          <a:xfrm>
            <a:off x="1038225" y="1839913"/>
            <a:ext cx="7770813" cy="725487"/>
          </a:xfrm>
          <a:prstGeom prst="rect">
            <a:avLst/>
          </a:prstGeom>
          <a:noFill/>
          <a:ln>
            <a:noFill/>
          </a:ln>
        </p:spPr>
        <p:txBody>
          <a:bodyPr lIns="0" tIns="0" rIns="0" b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buFont typeface="Wingdings" pitchFamily="2" charset="2"/>
              <a:buNone/>
              <a:defRPr/>
            </a:pPr>
            <a:r>
              <a:rPr lang="de-CH" kern="0" dirty="0"/>
              <a:t>Primarstufe - Sekundarstufe I</a:t>
            </a:r>
          </a:p>
        </p:txBody>
      </p:sp>
      <p:sp>
        <p:nvSpPr>
          <p:cNvPr id="16" name="Rectangle 9"/>
          <p:cNvSpPr txBox="1">
            <a:spLocks noChangeArrowheads="1"/>
          </p:cNvSpPr>
          <p:nvPr/>
        </p:nvSpPr>
        <p:spPr bwMode="auto">
          <a:xfrm>
            <a:off x="900113" y="4565650"/>
            <a:ext cx="2962275" cy="931863"/>
          </a:xfrm>
          <a:prstGeom prst="rect">
            <a:avLst/>
          </a:prstGeom>
          <a:solidFill>
            <a:schemeClr val="accent5">
              <a:lumMod val="60000"/>
              <a:lumOff val="40000"/>
              <a:alpha val="75000"/>
            </a:scheme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t>6. Klasse </a:t>
            </a:r>
            <a:br>
              <a:rPr lang="de-CH" kern="0" dirty="0"/>
            </a:br>
            <a:r>
              <a:rPr lang="de-CH" sz="2000" kern="0" dirty="0" err="1"/>
              <a:t>SuS</a:t>
            </a:r>
            <a:r>
              <a:rPr lang="de-CH" sz="2000" kern="0" dirty="0"/>
              <a:t> mit Lernbehinderung</a:t>
            </a:r>
          </a:p>
        </p:txBody>
      </p:sp>
      <p:sp>
        <p:nvSpPr>
          <p:cNvPr id="17" name="Rectangle 9"/>
          <p:cNvSpPr txBox="1">
            <a:spLocks noChangeArrowheads="1"/>
          </p:cNvSpPr>
          <p:nvPr/>
        </p:nvSpPr>
        <p:spPr bwMode="auto">
          <a:xfrm>
            <a:off x="6002338" y="5932488"/>
            <a:ext cx="2798762" cy="504825"/>
          </a:xfrm>
          <a:prstGeom prst="rect">
            <a:avLst/>
          </a:prstGeom>
          <a:solidFill>
            <a:schemeClr val="bg1"/>
          </a:solidFill>
          <a:ln>
            <a:solidFill>
              <a:schemeClr val="accent1"/>
            </a:solidFill>
          </a:ln>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1800" b="1" kern="0" dirty="0">
                <a:solidFill>
                  <a:srgbClr val="0070B8"/>
                </a:solidFill>
              </a:rPr>
              <a:t>integrativ  </a:t>
            </a:r>
            <a:r>
              <a:rPr lang="de-CH" sz="1800" b="1" kern="0" dirty="0">
                <a:solidFill>
                  <a:srgbClr val="0070B8"/>
                </a:solidFill>
                <a:sym typeface="Symbol"/>
              </a:rPr>
              <a:t>   </a:t>
            </a:r>
            <a:r>
              <a:rPr lang="de-CH" sz="1800" b="1" kern="0" dirty="0" err="1">
                <a:solidFill>
                  <a:srgbClr val="0070B8"/>
                </a:solidFill>
              </a:rPr>
              <a:t>separativ</a:t>
            </a:r>
            <a:endParaRPr lang="de-CH" sz="1800" b="1" kern="0" dirty="0">
              <a:solidFill>
                <a:srgbClr val="0070B8"/>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4588"/>
                                        </p:tgtEl>
                                        <p:attrNameLst>
                                          <p:attrName>style.visibility</p:attrName>
                                        </p:attrNameLst>
                                      </p:cBhvr>
                                      <p:to>
                                        <p:strVal val="visible"/>
                                      </p:to>
                                    </p:set>
                                    <p:animEffect transition="in" filter="wipe(left)">
                                      <p:cBhvr>
                                        <p:cTn id="7" dur="500"/>
                                        <p:tgtEl>
                                          <p:spTgt spid="24588"/>
                                        </p:tgtEl>
                                      </p:cBhvr>
                                    </p:animEffect>
                                  </p:childTnLst>
                                </p:cTn>
                              </p:par>
                              <p:par>
                                <p:cTn id="8" presetID="22" presetClass="entr" presetSubtype="8" fill="hold" nodeType="withEffect">
                                  <p:stCondLst>
                                    <p:cond delay="0"/>
                                  </p:stCondLst>
                                  <p:childTnLst>
                                    <p:set>
                                      <p:cBhvr>
                                        <p:cTn id="9" dur="1" fill="hold">
                                          <p:stCondLst>
                                            <p:cond delay="0"/>
                                          </p:stCondLst>
                                        </p:cTn>
                                        <p:tgtEl>
                                          <p:spTgt spid="24585"/>
                                        </p:tgtEl>
                                        <p:attrNameLst>
                                          <p:attrName>style.visibility</p:attrName>
                                        </p:attrNameLst>
                                      </p:cBhvr>
                                      <p:to>
                                        <p:strVal val="visible"/>
                                      </p:to>
                                    </p:set>
                                    <p:animEffect transition="in" filter="wipe(left)">
                                      <p:cBhvr>
                                        <p:cTn id="10" dur="500"/>
                                        <p:tgtEl>
                                          <p:spTgt spid="24585"/>
                                        </p:tgtEl>
                                      </p:cBhvr>
                                    </p:animEffect>
                                  </p:childTnLst>
                                </p:cTn>
                              </p:par>
                              <p:par>
                                <p:cTn id="11" presetID="22" presetClass="entr" presetSubtype="8" fill="hold" nodeType="withEffect">
                                  <p:stCondLst>
                                    <p:cond delay="0"/>
                                  </p:stCondLst>
                                  <p:childTnLst>
                                    <p:set>
                                      <p:cBhvr>
                                        <p:cTn id="12" dur="1" fill="hold">
                                          <p:stCondLst>
                                            <p:cond delay="0"/>
                                          </p:stCondLst>
                                        </p:cTn>
                                        <p:tgtEl>
                                          <p:spTgt spid="24586"/>
                                        </p:tgtEl>
                                        <p:attrNameLst>
                                          <p:attrName>style.visibility</p:attrName>
                                        </p:attrNameLst>
                                      </p:cBhvr>
                                      <p:to>
                                        <p:strVal val="visible"/>
                                      </p:to>
                                    </p:set>
                                    <p:animEffect transition="in" filter="wipe(left)">
                                      <p:cBhvr>
                                        <p:cTn id="13" dur="500"/>
                                        <p:tgtEl>
                                          <p:spTgt spid="24586"/>
                                        </p:tgtEl>
                                      </p:cBhvr>
                                    </p:animEffect>
                                  </p:childTnLst>
                                </p:cTn>
                              </p:par>
                              <p:par>
                                <p:cTn id="14" presetID="22" presetClass="entr" presetSubtype="8" fill="hold" nodeType="withEffect">
                                  <p:stCondLst>
                                    <p:cond delay="0"/>
                                  </p:stCondLst>
                                  <p:childTnLst>
                                    <p:set>
                                      <p:cBhvr>
                                        <p:cTn id="15" dur="1" fill="hold">
                                          <p:stCondLst>
                                            <p:cond delay="0"/>
                                          </p:stCondLst>
                                        </p:cTn>
                                        <p:tgtEl>
                                          <p:spTgt spid="24587"/>
                                        </p:tgtEl>
                                        <p:attrNameLst>
                                          <p:attrName>style.visibility</p:attrName>
                                        </p:attrNameLst>
                                      </p:cBhvr>
                                      <p:to>
                                        <p:strVal val="visible"/>
                                      </p:to>
                                    </p:set>
                                    <p:animEffect transition="in" filter="wipe(left)">
                                      <p:cBhvr>
                                        <p:cTn id="16" dur="500"/>
                                        <p:tgtEl>
                                          <p:spTgt spid="2458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23566"/>
                                        </p:tgtEl>
                                        <p:attrNameLst>
                                          <p:attrName>style.visibility</p:attrName>
                                        </p:attrNameLst>
                                      </p:cBhvr>
                                      <p:to>
                                        <p:strVal val="visible"/>
                                      </p:to>
                                    </p:set>
                                    <p:animEffect transition="in" filter="wipe(left)">
                                      <p:cBhvr>
                                        <p:cTn id="21" dur="500"/>
                                        <p:tgtEl>
                                          <p:spTgt spid="23566"/>
                                        </p:tgtEl>
                                      </p:cBhvr>
                                    </p:animEffect>
                                  </p:childTnLst>
                                </p:cTn>
                              </p:par>
                              <p:par>
                                <p:cTn id="22" presetID="22" presetClass="entr" presetSubtype="8" fill="hold" nodeType="withEffect">
                                  <p:stCondLst>
                                    <p:cond delay="0"/>
                                  </p:stCondLst>
                                  <p:childTnLst>
                                    <p:set>
                                      <p:cBhvr>
                                        <p:cTn id="23" dur="1" fill="hold">
                                          <p:stCondLst>
                                            <p:cond delay="0"/>
                                          </p:stCondLst>
                                        </p:cTn>
                                        <p:tgtEl>
                                          <p:spTgt spid="23565"/>
                                        </p:tgtEl>
                                        <p:attrNameLst>
                                          <p:attrName>style.visibility</p:attrName>
                                        </p:attrNameLst>
                                      </p:cBhvr>
                                      <p:to>
                                        <p:strVal val="visible"/>
                                      </p:to>
                                    </p:set>
                                    <p:animEffect transition="in" filter="wipe(left)">
                                      <p:cBhvr>
                                        <p:cTn id="24" dur="500"/>
                                        <p:tgtEl>
                                          <p:spTgt spid="235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aesentation_allgemein">
  <a:themeElements>
    <a:clrScheme name="Benutzerdefiniert 1">
      <a:dk1>
        <a:srgbClr val="000000"/>
      </a:dk1>
      <a:lt1>
        <a:srgbClr val="FFFFFF"/>
      </a:lt1>
      <a:dk2>
        <a:srgbClr val="B2B2B2"/>
      </a:dk2>
      <a:lt2>
        <a:srgbClr val="C3375A"/>
      </a:lt2>
      <a:accent1>
        <a:srgbClr val="0070B8"/>
      </a:accent1>
      <a:accent2>
        <a:srgbClr val="EBD21E"/>
      </a:accent2>
      <a:accent3>
        <a:srgbClr val="FFFFFF"/>
      </a:accent3>
      <a:accent4>
        <a:srgbClr val="000000"/>
      </a:accent4>
      <a:accent5>
        <a:srgbClr val="AABBD8"/>
      </a:accent5>
      <a:accent6>
        <a:srgbClr val="D5BE1A"/>
      </a:accent6>
      <a:hlink>
        <a:srgbClr val="000000"/>
      </a:hlink>
      <a:folHlink>
        <a:srgbClr val="BFBFBF"/>
      </a:folHlink>
    </a:clrScheme>
    <a:fontScheme name="Standarddesign">
      <a:majorFont>
        <a:latin typeface="Arial Narrow"/>
        <a:ea typeface=""/>
        <a:cs typeface="Arial"/>
      </a:majorFont>
      <a:minorFont>
        <a:latin typeface="Arial Narrow"/>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2600" b="0" i="0" u="none" strike="noStrike" cap="none" normalizeH="0" baseline="0" smtClean="0">
            <a:ln>
              <a:noFill/>
            </a:ln>
            <a:solidFill>
              <a:schemeClr val="tx1"/>
            </a:solidFill>
            <a:effectLst/>
            <a:latin typeface="Arial Narrow"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2600" b="0" i="0" u="none" strike="noStrike" cap="none" normalizeH="0" baseline="0" smtClean="0">
            <a:ln>
              <a:noFill/>
            </a:ln>
            <a:solidFill>
              <a:schemeClr val="tx1"/>
            </a:solidFill>
            <a:effectLst/>
            <a:latin typeface="Arial Narrow" pitchFamily="34" charset="0"/>
            <a:cs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
        <a:dk1>
          <a:srgbClr val="000000"/>
        </a:dk1>
        <a:lt1>
          <a:srgbClr val="FFFFFF"/>
        </a:lt1>
        <a:dk2>
          <a:srgbClr val="B2B2B2"/>
        </a:dk2>
        <a:lt2>
          <a:srgbClr val="C3375A"/>
        </a:lt2>
        <a:accent1>
          <a:srgbClr val="0070B8"/>
        </a:accent1>
        <a:accent2>
          <a:srgbClr val="EBD21E"/>
        </a:accent2>
        <a:accent3>
          <a:srgbClr val="FFFFFF"/>
        </a:accent3>
        <a:accent4>
          <a:srgbClr val="000000"/>
        </a:accent4>
        <a:accent5>
          <a:srgbClr val="AABBD8"/>
        </a:accent5>
        <a:accent6>
          <a:srgbClr val="D5BE1A"/>
        </a:accent6>
        <a:hlink>
          <a:srgbClr val="AACD4B"/>
        </a:hlink>
        <a:folHlink>
          <a:srgbClr val="2D9B6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Praesentation_allgemein</Template>
  <TotalTime>0</TotalTime>
  <Words>6353</Words>
  <Application>Microsoft Office PowerPoint</Application>
  <PresentationFormat>Bildschirmpräsentation (4:3)</PresentationFormat>
  <Paragraphs>552</Paragraphs>
  <Slides>35</Slides>
  <Notes>35</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35</vt:i4>
      </vt:variant>
    </vt:vector>
  </HeadingPairs>
  <TitlesOfParts>
    <vt:vector size="43" baseType="lpstr">
      <vt:lpstr>Arial</vt:lpstr>
      <vt:lpstr>Arial Narrow</vt:lpstr>
      <vt:lpstr>Latha</vt:lpstr>
      <vt:lpstr>Symbol</vt:lpstr>
      <vt:lpstr>Times New Roman</vt:lpstr>
      <vt:lpstr>Wingdings</vt:lpstr>
      <vt:lpstr>Praesentation_allgemein</vt:lpstr>
      <vt:lpstr>PhotoDeluxeBusiness.Image.1</vt:lpstr>
      <vt:lpstr>PowerPoint-Präsentation</vt:lpstr>
      <vt:lpstr>Übertrittsverfahren I  Primarstufe - Sekundarstufe I</vt:lpstr>
      <vt:lpstr>Ziel des Übertrittsverfahrens I</vt:lpstr>
      <vt:lpstr>Philosophie des Übertrittsverfahrens I</vt:lpstr>
      <vt:lpstr>PowerPoint-Präsentation</vt:lpstr>
      <vt:lpstr>PowerPoint-Präsentation</vt:lpstr>
      <vt:lpstr>PowerPoint-Präsentation</vt:lpstr>
      <vt:lpstr>Übertrittsverfahren I</vt:lpstr>
      <vt:lpstr>1. Übertrittsmöglichkeiten</vt:lpstr>
      <vt:lpstr>PowerPoint-Präsentation</vt:lpstr>
      <vt:lpstr>2. Zuweisungskriterien</vt:lpstr>
      <vt:lpstr>2. Zuweisungskriterien</vt:lpstr>
      <vt:lpstr>3. Ablauf des Verfahrens</vt:lpstr>
      <vt:lpstr>4. Gespräche mit Erziehungsberechtigten, Kind</vt:lpstr>
      <vt:lpstr>4. Gespräche mit Erziehungsberechtigten, Kind</vt:lpstr>
      <vt:lpstr>4. Gespräche mit Erziehungsberechtigten, Kind</vt:lpstr>
      <vt:lpstr>4. Gespräche mit Erziehungsberechtigten, Kind</vt:lpstr>
      <vt:lpstr>4. Gespräche mit Erziehungsberechtigten, Kind</vt:lpstr>
      <vt:lpstr>5. Fehlende Einigung - allgemein</vt:lpstr>
      <vt:lpstr>5. Fehlende Einigung - Ablauf</vt:lpstr>
      <vt:lpstr>5. Fehlende Einigung - Entscheid</vt:lpstr>
      <vt:lpstr>6. Repetition der 6. Primarklasse</vt:lpstr>
      <vt:lpstr>7. Kooperative Oberstufe - allgemein</vt:lpstr>
      <vt:lpstr>7. Kooperative Oberstufe - Niveaueinteilung</vt:lpstr>
      <vt:lpstr>PowerPoint-Präsentation</vt:lpstr>
      <vt:lpstr>PowerPoint-Präsentation</vt:lpstr>
      <vt:lpstr>PowerPoint-Präsentation</vt:lpstr>
      <vt:lpstr>Übertrittsverfahren  II</vt:lpstr>
      <vt:lpstr>8. Übertrittsverfahren II</vt:lpstr>
      <vt:lpstr>8. Übertrittsverfahren II</vt:lpstr>
      <vt:lpstr>8. Übertrittsverfahren II</vt:lpstr>
      <vt:lpstr>8. Übertritt Sekundarschule - kant. Mittelschulen, BM  </vt:lpstr>
      <vt:lpstr>Weitere Informationen zu den Übertritten </vt:lpstr>
      <vt:lpstr>Fragen</vt:lpstr>
      <vt:lpstr>Vielen Dank für Ihre Aufmerksamkeit</vt:lpstr>
    </vt:vector>
  </TitlesOfParts>
  <Company>Kanton Zug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Katja Weber</dc:creator>
  <cp:lastModifiedBy>Andrea Bacher</cp:lastModifiedBy>
  <cp:revision>936</cp:revision>
  <cp:lastPrinted>2020-07-14T14:25:39Z</cp:lastPrinted>
  <dcterms:created xsi:type="dcterms:W3CDTF">2012-06-18T09:24:59Z</dcterms:created>
  <dcterms:modified xsi:type="dcterms:W3CDTF">2022-08-08T13:42:00Z</dcterms:modified>
</cp:coreProperties>
</file>